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2" r:id="rId2"/>
    <p:sldId id="257" r:id="rId3"/>
    <p:sldId id="265" r:id="rId4"/>
    <p:sldId id="279" r:id="rId5"/>
    <p:sldId id="280" r:id="rId6"/>
    <p:sldId id="281" r:id="rId7"/>
    <p:sldId id="263" r:id="rId8"/>
    <p:sldId id="285" r:id="rId9"/>
    <p:sldId id="286" r:id="rId10"/>
    <p:sldId id="287" r:id="rId11"/>
    <p:sldId id="288" r:id="rId12"/>
    <p:sldId id="282" r:id="rId13"/>
    <p:sldId id="283" r:id="rId14"/>
    <p:sldId id="289" r:id="rId15"/>
    <p:sldId id="284" r:id="rId16"/>
    <p:sldId id="290" r:id="rId17"/>
  </p:sldIdLst>
  <p:sldSz cx="12192000" cy="6858000"/>
  <p:notesSz cx="6858000" cy="9144000"/>
  <p:embeddedFontLst>
    <p:embeddedFont>
      <p:font typeface="Pretendard" panose="02000503000000020004" pitchFamily="50" charset="-127"/>
      <p:regular r:id="rId18"/>
      <p:bold r:id="rId19"/>
    </p:embeddedFont>
    <p:embeddedFont>
      <p:font typeface="Pretendard ExtraBold" panose="02000903000000020004" pitchFamily="50" charset="-127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2C28"/>
    <a:srgbClr val="007025"/>
    <a:srgbClr val="000000"/>
    <a:srgbClr val="3A3838"/>
    <a:srgbClr val="FFFFFF"/>
    <a:srgbClr val="3D3A35"/>
    <a:srgbClr val="948F84"/>
    <a:srgbClr val="D8D7D5"/>
    <a:srgbClr val="B9E9FF"/>
    <a:srgbClr val="00A0E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9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26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0DBE4C-6AB6-4BA2-57FC-DAA548B1B5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BD71E1-485B-5A3F-6BFD-901DD9975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4F3470-ED75-1FCE-400A-CE4FD15A2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EDB440-E2F2-A3AD-EAE3-8D2CAC361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0AD203-252F-3B44-826A-D97DA0730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529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584F8-4D17-47BF-D4CC-8888B16AD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E109540-7630-B9D2-59C0-B8FAB9B023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5FBB7B-3747-2429-2914-FA4A66E43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591B34-194E-5CD2-3780-134C04FE5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A79E2D-9A11-7D77-45A7-3ABFFCF68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83C160-2ED1-7E77-5607-F4D218322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832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57D39-EE8C-8E9A-B4A8-6FAC292DD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8CC399-EA96-04FA-9607-A3EB8F9817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8C4135-1F23-6958-4EAF-69B463F24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FD826D-9F31-BE1A-50B0-4789C77C0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71AA0A-E658-C628-177F-C5854C526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01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19FB527-B31C-BAA1-6530-3485395A98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33E080-4B0B-2411-780B-ABCB9D6AE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77F8BB-E7F2-2856-C0AD-FD9836A66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A0D645-8DBA-26F1-14BA-A3FBA0A98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7500E0-7D34-6A87-39BF-A960B573E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273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635A8-239B-AF02-1BD0-F11A92F8F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8CEC23-52EB-9C6D-1837-F5CB942E8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33D75-5DA6-1B48-E245-8E3857A64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05C966-478A-EB11-4FCD-A00BF979E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2E2233-5BE8-DE57-FE65-B8D2D6E3C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404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C84C5-5CE2-2708-C895-634D7E17A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01B3B8-18F1-8FF8-0468-798D2572F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F6B78E-90C5-518E-37C9-F7A5E334A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A64458-618B-26A3-68FF-4E112BF12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3CEB34-0AF1-4011-9376-0E8AF163E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742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6B325C-C04C-CED1-CA15-507D66325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A14FBF-5C46-0405-1125-2A926B3F0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F5BC3C-CD15-2944-A191-E13B9C0C0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7167CC-9991-E8C9-84DA-190F0C44E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A0C366-6D15-B0CF-CB9D-BDDF1E9F1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DE4103-0B93-E186-CE02-1ED164D84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048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276AD1-979E-402F-E9F1-5A3ECDBE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8870D1-2DAE-DC06-4FA8-0D3B61D58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EDA8C3-91DD-F2D3-0E49-598CEB4976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7E78C7-595E-BE56-4D77-81FC142196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68ABE3-4069-9FF3-C6F8-3EA08D234A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2955B4-8C2B-C888-4268-ADE80685B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AB6CE3-0E3C-A1A1-AA0E-03E96E6F3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FEB185-C8CA-042E-E1B7-4B98AB77E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64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4D0620-B5AB-83D3-52D3-2F409BD94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C68FB4-81E1-E60C-DC76-089908007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0E8393-4389-0536-FFF8-C97A36FC3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DF9DD9-583A-C280-CC96-5F83BEA0D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155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E1F8B1-FE97-EBDD-586C-427AC770AA0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A14D8B-51E1-F074-3EA5-355980A34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BE1A9C-5DA1-0E03-470E-5084EB488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206011-375F-0349-6281-DF92B571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353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E1F8B1-FE97-EBDD-586C-427AC770AA0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A14D8B-51E1-F074-3EA5-355980A34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BE1A9C-5DA1-0E03-470E-5084EB488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206011-375F-0349-6281-DF92B571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154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7DFC04-71E8-CE79-C70A-969F15B4F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6D804F-014B-F5DB-06B1-6931CC231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1CB576-98E5-D082-9FDA-7188A503A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1AEBDA-89D8-E4DD-252A-2C2B7EA7C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FC1B2A-0F3A-CCC3-CFF4-0667D0195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8FA124-8081-9889-3E89-EAF00E8C7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69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B57034A-7644-C986-9AB7-1881E867E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A744D4-17D8-0666-66EC-9368DD65F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844947-220B-A9D8-71B8-AE97F4F31A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F6A0F-3B97-4D8F-957A-977AD0ADBB82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7D3C01-4B9B-3D7B-D06B-9E317A8DEF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122AF7-5B72-5003-E0B6-54EF57E0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758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qsels.com/en/public-domain-photo-zwfoh/download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vgsilh.com/ko/ffeb3b/image/3183317.html" TargetMode="External"/><Relationship Id="rId5" Type="http://schemas.openxmlformats.org/officeDocument/2006/relationships/image" Target="../media/image10.svg"/><Relationship Id="rId10" Type="http://schemas.openxmlformats.org/officeDocument/2006/relationships/image" Target="../media/image14.jpeg"/><Relationship Id="rId4" Type="http://schemas.openxmlformats.org/officeDocument/2006/relationships/image" Target="../media/image9.png"/><Relationship Id="rId9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vgsilh.com/ko/ffeb3b/image/3183317.html" TargetMode="External"/><Relationship Id="rId5" Type="http://schemas.openxmlformats.org/officeDocument/2006/relationships/image" Target="../media/image10.svg"/><Relationship Id="rId10" Type="http://schemas.openxmlformats.org/officeDocument/2006/relationships/image" Target="../media/image14.jpeg"/><Relationship Id="rId4" Type="http://schemas.openxmlformats.org/officeDocument/2006/relationships/image" Target="../media/image9.png"/><Relationship Id="rId9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62373B2-4EA6-2CDE-D075-EDEFFD2298F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2E6418-A16C-3DF2-FEBE-6A4F1CE1DB26}"/>
              </a:ext>
            </a:extLst>
          </p:cNvPr>
          <p:cNvSpPr txBox="1"/>
          <p:nvPr/>
        </p:nvSpPr>
        <p:spPr>
          <a:xfrm>
            <a:off x="686816" y="1961702"/>
            <a:ext cx="60217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AI based </a:t>
            </a:r>
          </a:p>
          <a:p>
            <a:r>
              <a:rPr lang="en-US" altLang="ko-KR" sz="5400" b="1" dirty="0">
                <a:solidFill>
                  <a:schemeClr val="bg1"/>
                </a:solidFill>
              </a:rPr>
              <a:t>Coding Online Judge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849161-DC9F-855D-AA0D-D60E10DB2496}"/>
              </a:ext>
            </a:extLst>
          </p:cNvPr>
          <p:cNvSpPr txBox="1"/>
          <p:nvPr/>
        </p:nvSpPr>
        <p:spPr>
          <a:xfrm>
            <a:off x="686815" y="3747249"/>
            <a:ext cx="316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Team 3 | “</a:t>
            </a:r>
            <a:r>
              <a:rPr lang="en-US" altLang="ko-KR" dirty="0" err="1">
                <a:solidFill>
                  <a:schemeClr val="bg1"/>
                </a:solidFill>
              </a:rPr>
              <a:t>DevNavi</a:t>
            </a:r>
            <a:r>
              <a:rPr lang="en-US" altLang="ko-KR" dirty="0">
                <a:solidFill>
                  <a:schemeClr val="bg1"/>
                </a:solidFill>
              </a:rPr>
              <a:t>”</a:t>
            </a:r>
          </a:p>
          <a:p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6C25BD-1B32-9FFC-592E-4A3A09B05404}"/>
              </a:ext>
            </a:extLst>
          </p:cNvPr>
          <p:cNvSpPr txBox="1"/>
          <p:nvPr/>
        </p:nvSpPr>
        <p:spPr>
          <a:xfrm>
            <a:off x="10794912" y="5769668"/>
            <a:ext cx="1325554" cy="826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</a:rPr>
              <a:t>권민성  안정민</a:t>
            </a:r>
            <a:endParaRPr lang="en-US" altLang="ko-KR" sz="11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</a:rPr>
              <a:t>서주원  </a:t>
            </a:r>
            <a:r>
              <a:rPr lang="ko-KR" altLang="en-US" sz="1100" dirty="0" err="1">
                <a:solidFill>
                  <a:schemeClr val="bg1"/>
                </a:solidFill>
              </a:rPr>
              <a:t>이장엽</a:t>
            </a:r>
            <a:endParaRPr lang="en-US" altLang="ko-KR" sz="11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</a:rPr>
              <a:t>안서현</a:t>
            </a:r>
            <a:r>
              <a:rPr lang="en-US" altLang="ko-KR" sz="1100" dirty="0">
                <a:solidFill>
                  <a:schemeClr val="bg1"/>
                </a:solidFill>
              </a:rPr>
              <a:t>   </a:t>
            </a:r>
            <a:r>
              <a:rPr lang="ko-KR" altLang="en-US" sz="1100" dirty="0">
                <a:solidFill>
                  <a:schemeClr val="bg1"/>
                </a:solidFill>
              </a:rPr>
              <a:t>한수현</a:t>
            </a:r>
          </a:p>
        </p:txBody>
      </p:sp>
    </p:spTree>
    <p:extLst>
      <p:ext uri="{BB962C8B-B14F-4D97-AF65-F5344CB8AC3E}">
        <p14:creationId xmlns:p14="http://schemas.microsoft.com/office/powerpoint/2010/main" val="144075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6527EA0-6A2E-AF9A-D52D-C1748315BF04}"/>
              </a:ext>
            </a:extLst>
          </p:cNvPr>
          <p:cNvCxnSpPr>
            <a:cxnSpLocks/>
          </p:cNvCxnSpPr>
          <p:nvPr/>
        </p:nvCxnSpPr>
        <p:spPr>
          <a:xfrm flipH="1" flipV="1">
            <a:off x="6032768" y="3204252"/>
            <a:ext cx="48131" cy="471482"/>
          </a:xfrm>
          <a:prstGeom prst="line">
            <a:avLst/>
          </a:prstGeom>
          <a:ln>
            <a:solidFill>
              <a:srgbClr val="2E2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8BBEB4C-88CC-F230-CE87-C0FC613D374F}"/>
              </a:ext>
            </a:extLst>
          </p:cNvPr>
          <p:cNvCxnSpPr>
            <a:cxnSpLocks/>
          </p:cNvCxnSpPr>
          <p:nvPr/>
        </p:nvCxnSpPr>
        <p:spPr>
          <a:xfrm>
            <a:off x="5114398" y="2737195"/>
            <a:ext cx="389558" cy="239752"/>
          </a:xfrm>
          <a:prstGeom prst="line">
            <a:avLst/>
          </a:prstGeom>
          <a:ln>
            <a:solidFill>
              <a:srgbClr val="2E2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F2D6736-1DEE-7C78-5B2B-106F0753F2AB}"/>
              </a:ext>
            </a:extLst>
          </p:cNvPr>
          <p:cNvSpPr/>
          <p:nvPr/>
        </p:nvSpPr>
        <p:spPr>
          <a:xfrm>
            <a:off x="5457315" y="2820337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B2BF36-C05C-3789-5C0D-8440B72F452F}"/>
              </a:ext>
            </a:extLst>
          </p:cNvPr>
          <p:cNvSpPr txBox="1"/>
          <p:nvPr/>
        </p:nvSpPr>
        <p:spPr>
          <a:xfrm>
            <a:off x="5493634" y="2871074"/>
            <a:ext cx="1034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Code tool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459930A-7594-28B9-C12D-4DB2DF13C0D5}"/>
              </a:ext>
            </a:extLst>
          </p:cNvPr>
          <p:cNvSpPr/>
          <p:nvPr/>
        </p:nvSpPr>
        <p:spPr>
          <a:xfrm>
            <a:off x="2373395" y="1164496"/>
            <a:ext cx="2880000" cy="2880000"/>
          </a:xfrm>
          <a:prstGeom prst="ellipse">
            <a:avLst/>
          </a:prstGeom>
          <a:solidFill>
            <a:srgbClr val="D8D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089336C-55DA-F40C-E89B-2F0D7AE54680}"/>
              </a:ext>
            </a:extLst>
          </p:cNvPr>
          <p:cNvSpPr/>
          <p:nvPr/>
        </p:nvSpPr>
        <p:spPr>
          <a:xfrm>
            <a:off x="7019398" y="1164496"/>
            <a:ext cx="2880000" cy="2880000"/>
          </a:xfrm>
          <a:prstGeom prst="ellipse">
            <a:avLst/>
          </a:prstGeom>
          <a:solidFill>
            <a:srgbClr val="D8D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71AC304-76A0-FC8E-F673-9075078792F4}"/>
              </a:ext>
            </a:extLst>
          </p:cNvPr>
          <p:cNvSpPr/>
          <p:nvPr/>
        </p:nvSpPr>
        <p:spPr>
          <a:xfrm>
            <a:off x="4620032" y="3642638"/>
            <a:ext cx="2880000" cy="2880000"/>
          </a:xfrm>
          <a:prstGeom prst="ellipse">
            <a:avLst/>
          </a:prstGeom>
          <a:solidFill>
            <a:srgbClr val="D8D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25BD4C-C726-C85E-D06E-A354B3DE06E4}"/>
              </a:ext>
            </a:extLst>
          </p:cNvPr>
          <p:cNvSpPr txBox="1"/>
          <p:nvPr/>
        </p:nvSpPr>
        <p:spPr>
          <a:xfrm>
            <a:off x="1553828" y="335362"/>
            <a:ext cx="2509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</a:schemeClr>
                </a:solidFill>
              </a:rPr>
              <a:t>Methods – Tech Stack</a:t>
            </a:r>
            <a:endParaRPr lang="ko-KR" altLang="en-US" sz="2400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86F86D-CD07-85A0-09B7-96CB6099FCF3}"/>
              </a:ext>
            </a:extLst>
          </p:cNvPr>
          <p:cNvSpPr txBox="1"/>
          <p:nvPr/>
        </p:nvSpPr>
        <p:spPr>
          <a:xfrm flipH="1">
            <a:off x="2832907" y="3422200"/>
            <a:ext cx="190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/>
              <a:t>eslint</a:t>
            </a:r>
            <a:endParaRPr lang="en-US" altLang="ko-KR" sz="2400" b="1" dirty="0"/>
          </a:p>
          <a:p>
            <a:pPr algn="ctr"/>
            <a:endParaRPr lang="ko-KR" altLang="en-US" sz="24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602388-11FA-C542-E444-136C47762B78}"/>
              </a:ext>
            </a:extLst>
          </p:cNvPr>
          <p:cNvSpPr txBox="1"/>
          <p:nvPr/>
        </p:nvSpPr>
        <p:spPr>
          <a:xfrm flipH="1">
            <a:off x="7500032" y="3188708"/>
            <a:ext cx="190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/>
              <a:t>ChatGPT</a:t>
            </a:r>
            <a:endParaRPr lang="en-US" altLang="ko-KR" sz="2400" b="1" dirty="0"/>
          </a:p>
          <a:p>
            <a:pPr algn="ctr"/>
            <a:r>
              <a:rPr lang="en-US" altLang="ko-KR" sz="2400" b="1" dirty="0"/>
              <a:t>API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D11498-C90D-4A4F-5E8C-8F97511EDC86}"/>
              </a:ext>
            </a:extLst>
          </p:cNvPr>
          <p:cNvSpPr txBox="1"/>
          <p:nvPr/>
        </p:nvSpPr>
        <p:spPr>
          <a:xfrm flipH="1">
            <a:off x="5114398" y="5884422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Prettier</a:t>
            </a:r>
            <a:endParaRPr lang="ko-KR" altLang="en-US" sz="2400" b="1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1CC9E48-C2E9-1292-8573-F9BCE754F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261" y="1354043"/>
            <a:ext cx="2166291" cy="216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CE26BC55-B83F-9725-5391-DCBB52B01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387" y="4185593"/>
            <a:ext cx="1641290" cy="1641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01EFC329-328D-F56E-99F3-3976024C3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624" y="1428960"/>
            <a:ext cx="1714308" cy="171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1FFACC3-B5D4-9054-51DE-CEC2020EA92E}"/>
              </a:ext>
            </a:extLst>
          </p:cNvPr>
          <p:cNvSpPr/>
          <p:nvPr/>
        </p:nvSpPr>
        <p:spPr>
          <a:xfrm>
            <a:off x="363448" y="344281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18F7C3-C24F-6600-541D-D5B90626B3AD}"/>
              </a:ext>
            </a:extLst>
          </p:cNvPr>
          <p:cNvSpPr txBox="1"/>
          <p:nvPr/>
        </p:nvSpPr>
        <p:spPr>
          <a:xfrm>
            <a:off x="548199" y="383977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A3685E-BC5D-558B-E2CB-7118D43C8887}"/>
              </a:ext>
            </a:extLst>
          </p:cNvPr>
          <p:cNvSpPr txBox="1"/>
          <p:nvPr/>
        </p:nvSpPr>
        <p:spPr>
          <a:xfrm flipH="1">
            <a:off x="352425" y="804769"/>
            <a:ext cx="2364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007025"/>
                </a:solidFill>
              </a:rPr>
              <a:t>Common</a:t>
            </a:r>
            <a:endParaRPr lang="ko-KR" altLang="en-US" sz="3200" b="1" dirty="0">
              <a:solidFill>
                <a:srgbClr val="00702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322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07A9AE-462E-CFBB-091B-4537C23702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F734055-1EB4-4696-4B0E-7A39B079150F}"/>
              </a:ext>
            </a:extLst>
          </p:cNvPr>
          <p:cNvSpPr/>
          <p:nvPr/>
        </p:nvSpPr>
        <p:spPr>
          <a:xfrm>
            <a:off x="9939" y="0"/>
            <a:ext cx="12192000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65EEC-08D3-0912-69A9-18612002919B}"/>
              </a:ext>
            </a:extLst>
          </p:cNvPr>
          <p:cNvSpPr txBox="1"/>
          <p:nvPr/>
        </p:nvSpPr>
        <p:spPr>
          <a:xfrm>
            <a:off x="2225040" y="3075057"/>
            <a:ext cx="2052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Part</a:t>
            </a:r>
            <a:r>
              <a:rPr lang="ko-KR" altLang="en-US" sz="4000" b="1" dirty="0">
                <a:solidFill>
                  <a:schemeClr val="bg1"/>
                </a:solidFill>
              </a:rPr>
              <a:t> </a:t>
            </a:r>
            <a:r>
              <a:rPr lang="en-US" altLang="ko-KR" sz="4000" b="1" dirty="0">
                <a:solidFill>
                  <a:schemeClr val="bg1"/>
                </a:solidFill>
              </a:rPr>
              <a:t>3 |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040DA-A862-FA15-1BE8-0698FA3F1E2A}"/>
              </a:ext>
            </a:extLst>
          </p:cNvPr>
          <p:cNvSpPr txBox="1"/>
          <p:nvPr/>
        </p:nvSpPr>
        <p:spPr>
          <a:xfrm>
            <a:off x="4048256" y="2921168"/>
            <a:ext cx="58006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</a:rPr>
              <a:t>Team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E8DB50-481D-283B-0918-9B1C773DA950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491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B2348237-1B22-6C4F-6190-BF23900E2667}"/>
              </a:ext>
            </a:extLst>
          </p:cNvPr>
          <p:cNvSpPr/>
          <p:nvPr/>
        </p:nvSpPr>
        <p:spPr>
          <a:xfrm>
            <a:off x="9939" y="0"/>
            <a:ext cx="12192000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82265C1-09DE-5FA8-473D-C2488D652252}"/>
              </a:ext>
            </a:extLst>
          </p:cNvPr>
          <p:cNvCxnSpPr>
            <a:cxnSpLocks/>
          </p:cNvCxnSpPr>
          <p:nvPr/>
        </p:nvCxnSpPr>
        <p:spPr>
          <a:xfrm flipH="1">
            <a:off x="3416708" y="2447018"/>
            <a:ext cx="3" cy="2484339"/>
          </a:xfrm>
          <a:prstGeom prst="line">
            <a:avLst/>
          </a:prstGeom>
          <a:ln w="57150">
            <a:solidFill>
              <a:srgbClr val="2E2C2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7C07E88-8714-E36A-AC57-6E9601BFE82A}"/>
              </a:ext>
            </a:extLst>
          </p:cNvPr>
          <p:cNvSpPr txBox="1"/>
          <p:nvPr/>
        </p:nvSpPr>
        <p:spPr>
          <a:xfrm>
            <a:off x="1553828" y="335362"/>
            <a:ext cx="1481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</a:schemeClr>
                </a:solidFill>
              </a:rPr>
              <a:t>Team – Role</a:t>
            </a:r>
            <a:endParaRPr lang="ko-KR" altLang="en-US" sz="2400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4913C08-804E-5648-4445-FCA9BF3B1C1A}"/>
              </a:ext>
            </a:extLst>
          </p:cNvPr>
          <p:cNvSpPr/>
          <p:nvPr/>
        </p:nvSpPr>
        <p:spPr>
          <a:xfrm>
            <a:off x="2078544" y="2113291"/>
            <a:ext cx="2676335" cy="631985"/>
          </a:xfrm>
          <a:prstGeom prst="roundRect">
            <a:avLst>
              <a:gd name="adj" fmla="val 36090"/>
            </a:avLst>
          </a:prstGeom>
          <a:solidFill>
            <a:srgbClr val="0070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FE9F2A-F72D-5666-672C-898A5E049260}"/>
              </a:ext>
            </a:extLst>
          </p:cNvPr>
          <p:cNvSpPr txBox="1"/>
          <p:nvPr/>
        </p:nvSpPr>
        <p:spPr>
          <a:xfrm>
            <a:off x="2464451" y="2113291"/>
            <a:ext cx="1904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FRONT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00531A9-83AC-79EC-21EF-0060887C7FF5}"/>
              </a:ext>
            </a:extLst>
          </p:cNvPr>
          <p:cNvSpPr/>
          <p:nvPr/>
        </p:nvSpPr>
        <p:spPr>
          <a:xfrm>
            <a:off x="1612646" y="2938569"/>
            <a:ext cx="3608124" cy="504000"/>
          </a:xfrm>
          <a:prstGeom prst="rect">
            <a:avLst/>
          </a:prstGeom>
          <a:solidFill>
            <a:srgbClr val="2E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17EA35-0567-F7EE-479F-DD2D02CE3C65}"/>
              </a:ext>
            </a:extLst>
          </p:cNvPr>
          <p:cNvSpPr txBox="1"/>
          <p:nvPr/>
        </p:nvSpPr>
        <p:spPr>
          <a:xfrm>
            <a:off x="2464448" y="3035291"/>
            <a:ext cx="190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권민성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7E84C2-E9FF-33AE-AA38-A3B3AED2105E}"/>
              </a:ext>
            </a:extLst>
          </p:cNvPr>
          <p:cNvSpPr/>
          <p:nvPr/>
        </p:nvSpPr>
        <p:spPr>
          <a:xfrm>
            <a:off x="1612646" y="3809540"/>
            <a:ext cx="3608124" cy="504000"/>
          </a:xfrm>
          <a:prstGeom prst="rect">
            <a:avLst/>
          </a:prstGeom>
          <a:solidFill>
            <a:srgbClr val="2E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6A097D-D6E0-6A2A-338E-3DDB48958E55}"/>
              </a:ext>
            </a:extLst>
          </p:cNvPr>
          <p:cNvSpPr txBox="1"/>
          <p:nvPr/>
        </p:nvSpPr>
        <p:spPr>
          <a:xfrm>
            <a:off x="2464448" y="3906262"/>
            <a:ext cx="190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서주원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668FCB7-0576-C2B1-F344-DEFDF9357E0B}"/>
              </a:ext>
            </a:extLst>
          </p:cNvPr>
          <p:cNvSpPr/>
          <p:nvPr/>
        </p:nvSpPr>
        <p:spPr>
          <a:xfrm>
            <a:off x="1612646" y="4672324"/>
            <a:ext cx="3608124" cy="504000"/>
          </a:xfrm>
          <a:prstGeom prst="rect">
            <a:avLst/>
          </a:prstGeom>
          <a:solidFill>
            <a:srgbClr val="2E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36C8B2-3618-1B9F-8CE2-CC63E25A7118}"/>
              </a:ext>
            </a:extLst>
          </p:cNvPr>
          <p:cNvSpPr txBox="1"/>
          <p:nvPr/>
        </p:nvSpPr>
        <p:spPr>
          <a:xfrm>
            <a:off x="2464448" y="4769046"/>
            <a:ext cx="190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한수현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A1B161C-9C5C-4ECB-0FA5-04EE018258C6}"/>
              </a:ext>
            </a:extLst>
          </p:cNvPr>
          <p:cNvCxnSpPr>
            <a:cxnSpLocks/>
          </p:cNvCxnSpPr>
          <p:nvPr/>
        </p:nvCxnSpPr>
        <p:spPr>
          <a:xfrm flipH="1">
            <a:off x="8775287" y="2447018"/>
            <a:ext cx="3" cy="2484339"/>
          </a:xfrm>
          <a:prstGeom prst="line">
            <a:avLst/>
          </a:prstGeom>
          <a:ln w="57150">
            <a:solidFill>
              <a:srgbClr val="2E2C2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411D6C8-1860-2B5B-F48D-E90B70098502}"/>
              </a:ext>
            </a:extLst>
          </p:cNvPr>
          <p:cNvSpPr/>
          <p:nvPr/>
        </p:nvSpPr>
        <p:spPr>
          <a:xfrm>
            <a:off x="7437123" y="2113291"/>
            <a:ext cx="2676335" cy="631985"/>
          </a:xfrm>
          <a:prstGeom prst="roundRect">
            <a:avLst>
              <a:gd name="adj" fmla="val 36090"/>
            </a:avLst>
          </a:prstGeom>
          <a:solidFill>
            <a:srgbClr val="0070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13F666-6D82-2F4F-7692-41F4178B36E0}"/>
              </a:ext>
            </a:extLst>
          </p:cNvPr>
          <p:cNvSpPr txBox="1"/>
          <p:nvPr/>
        </p:nvSpPr>
        <p:spPr>
          <a:xfrm>
            <a:off x="7823030" y="2113291"/>
            <a:ext cx="1904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BACK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40BD968-F30A-08DB-A01A-A041922C12CA}"/>
              </a:ext>
            </a:extLst>
          </p:cNvPr>
          <p:cNvSpPr/>
          <p:nvPr/>
        </p:nvSpPr>
        <p:spPr>
          <a:xfrm>
            <a:off x="6971225" y="2938569"/>
            <a:ext cx="3608124" cy="504000"/>
          </a:xfrm>
          <a:prstGeom prst="rect">
            <a:avLst/>
          </a:prstGeom>
          <a:solidFill>
            <a:srgbClr val="2E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09C4F1-9ECB-8A7E-FBF6-AAF5C5E3954C}"/>
              </a:ext>
            </a:extLst>
          </p:cNvPr>
          <p:cNvSpPr txBox="1"/>
          <p:nvPr/>
        </p:nvSpPr>
        <p:spPr>
          <a:xfrm>
            <a:off x="7823027" y="3035291"/>
            <a:ext cx="190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안서현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BB2EF65-753A-A959-5CF3-E214E35A1980}"/>
              </a:ext>
            </a:extLst>
          </p:cNvPr>
          <p:cNvSpPr/>
          <p:nvPr/>
        </p:nvSpPr>
        <p:spPr>
          <a:xfrm>
            <a:off x="6971225" y="3809540"/>
            <a:ext cx="3608124" cy="504000"/>
          </a:xfrm>
          <a:prstGeom prst="rect">
            <a:avLst/>
          </a:prstGeom>
          <a:solidFill>
            <a:srgbClr val="2E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E88531-9C90-63E2-5D10-C328792E5832}"/>
              </a:ext>
            </a:extLst>
          </p:cNvPr>
          <p:cNvSpPr txBox="1"/>
          <p:nvPr/>
        </p:nvSpPr>
        <p:spPr>
          <a:xfrm>
            <a:off x="7823027" y="3906262"/>
            <a:ext cx="190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안정민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A973DD3-18B2-7E41-FC37-EF7A17C96A40}"/>
              </a:ext>
            </a:extLst>
          </p:cNvPr>
          <p:cNvSpPr/>
          <p:nvPr/>
        </p:nvSpPr>
        <p:spPr>
          <a:xfrm>
            <a:off x="6971225" y="4672324"/>
            <a:ext cx="3608124" cy="504000"/>
          </a:xfrm>
          <a:prstGeom prst="rect">
            <a:avLst/>
          </a:prstGeom>
          <a:solidFill>
            <a:srgbClr val="2E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22D9973-68A6-FA54-6EDE-6BAAB737D932}"/>
              </a:ext>
            </a:extLst>
          </p:cNvPr>
          <p:cNvSpPr txBox="1"/>
          <p:nvPr/>
        </p:nvSpPr>
        <p:spPr>
          <a:xfrm>
            <a:off x="7823027" y="4769046"/>
            <a:ext cx="190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이장엽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9C3F7CC-1C43-51E3-1B73-D5AF6EA887FC}"/>
              </a:ext>
            </a:extLst>
          </p:cNvPr>
          <p:cNvSpPr/>
          <p:nvPr/>
        </p:nvSpPr>
        <p:spPr>
          <a:xfrm>
            <a:off x="363448" y="344281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2E920-51AE-E69C-0F9C-41EFFCE593BE}"/>
              </a:ext>
            </a:extLst>
          </p:cNvPr>
          <p:cNvSpPr txBox="1"/>
          <p:nvPr/>
        </p:nvSpPr>
        <p:spPr>
          <a:xfrm>
            <a:off x="544993" y="383977"/>
            <a:ext cx="788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3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403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366865-3363-BCBB-F166-D3CDF832F872}"/>
              </a:ext>
            </a:extLst>
          </p:cNvPr>
          <p:cNvSpPr/>
          <p:nvPr/>
        </p:nvSpPr>
        <p:spPr>
          <a:xfrm>
            <a:off x="9939" y="0"/>
            <a:ext cx="12192000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A87547-A913-3872-AC98-EC51E49A45E3}"/>
              </a:ext>
            </a:extLst>
          </p:cNvPr>
          <p:cNvSpPr txBox="1"/>
          <p:nvPr/>
        </p:nvSpPr>
        <p:spPr>
          <a:xfrm>
            <a:off x="1553828" y="335362"/>
            <a:ext cx="1992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</a:schemeClr>
                </a:solidFill>
              </a:rPr>
              <a:t>Team – Schedule</a:t>
            </a:r>
            <a:endParaRPr lang="ko-KR" altLang="en-US" sz="2400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726FCE20-BAEC-8C10-D8F4-1479B4C51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613330"/>
              </p:ext>
            </p:extLst>
          </p:nvPr>
        </p:nvGraphicFramePr>
        <p:xfrm>
          <a:off x="2082800" y="1915160"/>
          <a:ext cx="8290835" cy="322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4563">
                  <a:extLst>
                    <a:ext uri="{9D8B030D-6E8A-4147-A177-3AD203B41FA5}">
                      <a16:colId xmlns:a16="http://schemas.microsoft.com/office/drawing/2014/main" val="1350810622"/>
                    </a:ext>
                  </a:extLst>
                </a:gridCol>
                <a:gridCol w="570861">
                  <a:extLst>
                    <a:ext uri="{9D8B030D-6E8A-4147-A177-3AD203B41FA5}">
                      <a16:colId xmlns:a16="http://schemas.microsoft.com/office/drawing/2014/main" val="3542923226"/>
                    </a:ext>
                  </a:extLst>
                </a:gridCol>
                <a:gridCol w="570861">
                  <a:extLst>
                    <a:ext uri="{9D8B030D-6E8A-4147-A177-3AD203B41FA5}">
                      <a16:colId xmlns:a16="http://schemas.microsoft.com/office/drawing/2014/main" val="3980103523"/>
                    </a:ext>
                  </a:extLst>
                </a:gridCol>
                <a:gridCol w="594455">
                  <a:extLst>
                    <a:ext uri="{9D8B030D-6E8A-4147-A177-3AD203B41FA5}">
                      <a16:colId xmlns:a16="http://schemas.microsoft.com/office/drawing/2014/main" val="3615173601"/>
                    </a:ext>
                  </a:extLst>
                </a:gridCol>
                <a:gridCol w="594455">
                  <a:extLst>
                    <a:ext uri="{9D8B030D-6E8A-4147-A177-3AD203B41FA5}">
                      <a16:colId xmlns:a16="http://schemas.microsoft.com/office/drawing/2014/main" val="3634047190"/>
                    </a:ext>
                  </a:extLst>
                </a:gridCol>
                <a:gridCol w="594455">
                  <a:extLst>
                    <a:ext uri="{9D8B030D-6E8A-4147-A177-3AD203B41FA5}">
                      <a16:colId xmlns:a16="http://schemas.microsoft.com/office/drawing/2014/main" val="1056780953"/>
                    </a:ext>
                  </a:extLst>
                </a:gridCol>
                <a:gridCol w="594455">
                  <a:extLst>
                    <a:ext uri="{9D8B030D-6E8A-4147-A177-3AD203B41FA5}">
                      <a16:colId xmlns:a16="http://schemas.microsoft.com/office/drawing/2014/main" val="1583079663"/>
                    </a:ext>
                  </a:extLst>
                </a:gridCol>
                <a:gridCol w="594455">
                  <a:extLst>
                    <a:ext uri="{9D8B030D-6E8A-4147-A177-3AD203B41FA5}">
                      <a16:colId xmlns:a16="http://schemas.microsoft.com/office/drawing/2014/main" val="477111740"/>
                    </a:ext>
                  </a:extLst>
                </a:gridCol>
                <a:gridCol w="594455">
                  <a:extLst>
                    <a:ext uri="{9D8B030D-6E8A-4147-A177-3AD203B41FA5}">
                      <a16:colId xmlns:a16="http://schemas.microsoft.com/office/drawing/2014/main" val="3979529445"/>
                    </a:ext>
                  </a:extLst>
                </a:gridCol>
                <a:gridCol w="594455">
                  <a:extLst>
                    <a:ext uri="{9D8B030D-6E8A-4147-A177-3AD203B41FA5}">
                      <a16:colId xmlns:a16="http://schemas.microsoft.com/office/drawing/2014/main" val="3296605099"/>
                    </a:ext>
                  </a:extLst>
                </a:gridCol>
                <a:gridCol w="594455">
                  <a:extLst>
                    <a:ext uri="{9D8B030D-6E8A-4147-A177-3AD203B41FA5}">
                      <a16:colId xmlns:a16="http://schemas.microsoft.com/office/drawing/2014/main" val="785216418"/>
                    </a:ext>
                  </a:extLst>
                </a:gridCol>
                <a:gridCol w="594455">
                  <a:extLst>
                    <a:ext uri="{9D8B030D-6E8A-4147-A177-3AD203B41FA5}">
                      <a16:colId xmlns:a16="http://schemas.microsoft.com/office/drawing/2014/main" val="3507166356"/>
                    </a:ext>
                  </a:extLst>
                </a:gridCol>
                <a:gridCol w="594455">
                  <a:extLst>
                    <a:ext uri="{9D8B030D-6E8A-4147-A177-3AD203B41FA5}">
                      <a16:colId xmlns:a16="http://schemas.microsoft.com/office/drawing/2014/main" val="3835152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2C2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rgbClr val="FFFFFF"/>
                          </a:solidFill>
                        </a:rPr>
                        <a:t>~ 3/17</a:t>
                      </a:r>
                      <a:endParaRPr lang="ko-KR" altLang="en-US" sz="1000" b="0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2C2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rgbClr val="FFFFFF"/>
                          </a:solidFill>
                        </a:rPr>
                        <a:t>~ 3/24</a:t>
                      </a:r>
                      <a:endParaRPr lang="ko-KR" altLang="en-US" sz="1000" b="0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2C2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rgbClr val="FFFFFF"/>
                          </a:solidFill>
                        </a:rPr>
                        <a:t>~ 3/31</a:t>
                      </a:r>
                      <a:endParaRPr lang="ko-KR" altLang="en-US" sz="1000" b="0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2C2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rgbClr val="FFFFFF"/>
                          </a:solidFill>
                        </a:rPr>
                        <a:t>~ 4/7</a:t>
                      </a:r>
                      <a:endParaRPr lang="ko-KR" altLang="en-US" sz="1000" b="0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2C2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rgbClr val="FFFFFF"/>
                          </a:solidFill>
                        </a:rPr>
                        <a:t>~ 4/14</a:t>
                      </a:r>
                      <a:endParaRPr lang="ko-KR" altLang="en-US" sz="1000" b="0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2C2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rgbClr val="FFFFFF"/>
                          </a:solidFill>
                        </a:rPr>
                        <a:t>~ 4/21</a:t>
                      </a:r>
                      <a:endParaRPr lang="ko-KR" altLang="en-US" sz="1000" b="0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2C2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rgbClr val="FFFFFF"/>
                          </a:solidFill>
                        </a:rPr>
                        <a:t>~ 4/28</a:t>
                      </a:r>
                      <a:endParaRPr lang="ko-KR" altLang="en-US" sz="1000" b="0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2C2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rgbClr val="FFFFFF"/>
                          </a:solidFill>
                        </a:rPr>
                        <a:t>~ 5/5</a:t>
                      </a:r>
                      <a:endParaRPr lang="ko-KR" altLang="en-US" sz="1000" b="0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2C2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rgbClr val="FFFFFF"/>
                          </a:solidFill>
                        </a:rPr>
                        <a:t>~ 5/12</a:t>
                      </a:r>
                      <a:endParaRPr lang="ko-KR" altLang="en-US" sz="1000" b="0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2C2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rgbClr val="FFFFFF"/>
                          </a:solidFill>
                        </a:rPr>
                        <a:t>~ 5/19</a:t>
                      </a:r>
                      <a:endParaRPr lang="ko-KR" altLang="en-US" sz="1000" b="0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2C2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rgbClr val="FFFFFF"/>
                          </a:solidFill>
                        </a:rPr>
                        <a:t>~ 5/26</a:t>
                      </a:r>
                      <a:endParaRPr lang="ko-KR" altLang="en-US" sz="1000" b="0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2C2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rgbClr val="FFFFFF"/>
                          </a:solidFill>
                        </a:rPr>
                        <a:t>6/2</a:t>
                      </a:r>
                      <a:endParaRPr lang="ko-KR" altLang="en-US" sz="1000" b="0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2C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114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Requirement specification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F8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F8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634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Design specification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F8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F8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920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Implement component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F8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F8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F8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760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Integration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F8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F8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186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Test plan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F8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338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Code review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F8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44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Testing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F8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D3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F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941173"/>
                  </a:ext>
                </a:extLst>
              </a:tr>
            </a:tbl>
          </a:graphicData>
        </a:graphic>
      </p:graphicFrame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415FB26-74A3-8D03-6F98-D977C5FDBD83}"/>
              </a:ext>
            </a:extLst>
          </p:cNvPr>
          <p:cNvSpPr/>
          <p:nvPr/>
        </p:nvSpPr>
        <p:spPr>
          <a:xfrm>
            <a:off x="363448" y="344281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91FD85-C993-2983-3082-BB880B4E8013}"/>
              </a:ext>
            </a:extLst>
          </p:cNvPr>
          <p:cNvSpPr txBox="1"/>
          <p:nvPr/>
        </p:nvSpPr>
        <p:spPr>
          <a:xfrm>
            <a:off x="544993" y="383977"/>
            <a:ext cx="788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3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008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32BEE53-4B61-DAB6-9DBA-F97860897F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9E5794-4587-1B16-9315-7A699A77B620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E3C7E5-B5BB-F699-2C22-6E8EA783F4A2}"/>
              </a:ext>
            </a:extLst>
          </p:cNvPr>
          <p:cNvSpPr txBox="1"/>
          <p:nvPr/>
        </p:nvSpPr>
        <p:spPr>
          <a:xfrm>
            <a:off x="2225040" y="3075057"/>
            <a:ext cx="2011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Part</a:t>
            </a:r>
            <a:r>
              <a:rPr lang="ko-KR" altLang="en-US" sz="4000" b="1" dirty="0">
                <a:solidFill>
                  <a:schemeClr val="bg1"/>
                </a:solidFill>
              </a:rPr>
              <a:t> </a:t>
            </a:r>
            <a:r>
              <a:rPr lang="en-US" altLang="ko-KR" sz="4000" b="1" dirty="0">
                <a:solidFill>
                  <a:schemeClr val="bg1"/>
                </a:solidFill>
              </a:rPr>
              <a:t>4 |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AA6E93-FF7C-4FC9-4806-EA951C35D22E}"/>
              </a:ext>
            </a:extLst>
          </p:cNvPr>
          <p:cNvSpPr txBox="1"/>
          <p:nvPr/>
        </p:nvSpPr>
        <p:spPr>
          <a:xfrm>
            <a:off x="4038096" y="2921168"/>
            <a:ext cx="58006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</a:rPr>
              <a:t>Effect</a:t>
            </a:r>
          </a:p>
        </p:txBody>
      </p:sp>
    </p:spTree>
    <p:extLst>
      <p:ext uri="{BB962C8B-B14F-4D97-AF65-F5344CB8AC3E}">
        <p14:creationId xmlns:p14="http://schemas.microsoft.com/office/powerpoint/2010/main" val="2317215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44281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92378" y="383977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4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8" name="갈매기형 수장 5">
            <a:extLst>
              <a:ext uri="{FF2B5EF4-FFF2-40B4-BE49-F238E27FC236}">
                <a16:creationId xmlns:a16="http://schemas.microsoft.com/office/drawing/2014/main" id="{E66393C3-1B20-BDE9-448F-AEADDA49B5EB}"/>
              </a:ext>
            </a:extLst>
          </p:cNvPr>
          <p:cNvSpPr/>
          <p:nvPr/>
        </p:nvSpPr>
        <p:spPr>
          <a:xfrm>
            <a:off x="8734803" y="1451905"/>
            <a:ext cx="1800000" cy="180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갈매기형 수장 4">
            <a:extLst>
              <a:ext uri="{FF2B5EF4-FFF2-40B4-BE49-F238E27FC236}">
                <a16:creationId xmlns:a16="http://schemas.microsoft.com/office/drawing/2014/main" id="{597D7C2F-6595-B33B-3CBB-58173C900657}"/>
              </a:ext>
            </a:extLst>
          </p:cNvPr>
          <p:cNvSpPr/>
          <p:nvPr/>
        </p:nvSpPr>
        <p:spPr>
          <a:xfrm>
            <a:off x="5196000" y="1490108"/>
            <a:ext cx="1800000" cy="180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오각형 3">
            <a:extLst>
              <a:ext uri="{FF2B5EF4-FFF2-40B4-BE49-F238E27FC236}">
                <a16:creationId xmlns:a16="http://schemas.microsoft.com/office/drawing/2014/main" id="{512EFB7D-0534-0F9C-7AD7-47B898147A29}"/>
              </a:ext>
            </a:extLst>
          </p:cNvPr>
          <p:cNvSpPr/>
          <p:nvPr/>
        </p:nvSpPr>
        <p:spPr>
          <a:xfrm>
            <a:off x="1657197" y="1563826"/>
            <a:ext cx="1800000" cy="180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0297CC-66D7-1039-F76E-0B6E6547C504}"/>
              </a:ext>
            </a:extLst>
          </p:cNvPr>
          <p:cNvSpPr txBox="1"/>
          <p:nvPr/>
        </p:nvSpPr>
        <p:spPr>
          <a:xfrm flipH="1">
            <a:off x="787793" y="4007188"/>
            <a:ext cx="35388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Users can understand </a:t>
            </a:r>
          </a:p>
          <a:p>
            <a:pPr algn="ctr"/>
            <a:r>
              <a:rPr lang="en-US" altLang="ko-KR" sz="1600" b="1" dirty="0"/>
              <a:t>the concepts on </a:t>
            </a:r>
          </a:p>
          <a:p>
            <a:pPr algn="ctr"/>
            <a:r>
              <a:rPr lang="en-US" altLang="ko-KR" sz="1600" b="1" dirty="0"/>
              <a:t>data structure, algorithm with well-set curriculum courses </a:t>
            </a:r>
            <a:endParaRPr lang="ko-KR" altLang="en-US" sz="1600" b="1" dirty="0"/>
          </a:p>
        </p:txBody>
      </p:sp>
      <p:pic>
        <p:nvPicPr>
          <p:cNvPr id="1026" name="Picture 2" descr="39,311 뇌구조 이미지, 스톡 사진 및 벡터 | Shutterstock">
            <a:extLst>
              <a:ext uri="{FF2B5EF4-FFF2-40B4-BE49-F238E27FC236}">
                <a16:creationId xmlns:a16="http://schemas.microsoft.com/office/drawing/2014/main" id="{B55C7FAD-0769-84B1-9559-27589332A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942" y="1681799"/>
            <a:ext cx="1502507" cy="161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F987C8-58EB-3A7D-2B84-5456618FD07C}"/>
              </a:ext>
            </a:extLst>
          </p:cNvPr>
          <p:cNvSpPr txBox="1"/>
          <p:nvPr/>
        </p:nvSpPr>
        <p:spPr>
          <a:xfrm flipH="1">
            <a:off x="4326596" y="4007188"/>
            <a:ext cx="35388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With AI analysis,</a:t>
            </a:r>
          </a:p>
          <a:p>
            <a:pPr algn="ctr"/>
            <a:r>
              <a:rPr lang="en-US" altLang="ko-KR" sz="1600" b="1" dirty="0"/>
              <a:t>Users can thoroughly analyze</a:t>
            </a:r>
          </a:p>
          <a:p>
            <a:pPr algn="ctr"/>
            <a:r>
              <a:rPr lang="en-US" altLang="ko-KR" sz="1600" b="1" dirty="0"/>
              <a:t> the coding problem </a:t>
            </a:r>
          </a:p>
          <a:p>
            <a:pPr algn="ctr"/>
            <a:r>
              <a:rPr lang="en-US" altLang="ko-KR" sz="1600" b="1" dirty="0"/>
              <a:t>and their own codes</a:t>
            </a:r>
            <a:endParaRPr lang="ko-KR" altLang="en-US" sz="1600" b="1" dirty="0"/>
          </a:p>
        </p:txBody>
      </p:sp>
      <p:pic>
        <p:nvPicPr>
          <p:cNvPr id="1028" name="Picture 4" descr="Artificial intelligence and machine learning line icon. Robotic brain.  Simple thin outline pictogram. AI concept. Innovative robotic technology  element. Cpu,cloud. Editable stroke vector illustration Stock 벡터 | Adobe  Stock">
            <a:extLst>
              <a:ext uri="{FF2B5EF4-FFF2-40B4-BE49-F238E27FC236}">
                <a16:creationId xmlns:a16="http://schemas.microsoft.com/office/drawing/2014/main" id="{4CEDBFFF-F505-B210-EB38-F2036E51E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898" y="1563826"/>
            <a:ext cx="1838203" cy="183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프로젝트 로봇 아이콘, 배경, 귀엽다, 디자인 PNG, 일러스트 및 벡터 에 대한 무료 다운로드 - Pngtree">
            <a:extLst>
              <a:ext uri="{FF2B5EF4-FFF2-40B4-BE49-F238E27FC236}">
                <a16:creationId xmlns:a16="http://schemas.microsoft.com/office/drawing/2014/main" id="{EFB8F31A-BCB9-E1BD-F23F-EA63B0FC2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505" y="1655608"/>
            <a:ext cx="1392594" cy="139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2B593D2-5D77-6B64-887F-FBFCCCC1B9AB}"/>
              </a:ext>
            </a:extLst>
          </p:cNvPr>
          <p:cNvSpPr txBox="1"/>
          <p:nvPr/>
        </p:nvSpPr>
        <p:spPr>
          <a:xfrm flipH="1">
            <a:off x="7865404" y="4130298"/>
            <a:ext cx="35388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With AI Chatbot,</a:t>
            </a:r>
          </a:p>
          <a:p>
            <a:pPr algn="ctr"/>
            <a:r>
              <a:rPr lang="en-US" altLang="ko-KR" sz="1600" b="1" dirty="0"/>
              <a:t>Users can study conveniently</a:t>
            </a:r>
          </a:p>
          <a:p>
            <a:pPr algn="ctr"/>
            <a:r>
              <a:rPr lang="en-US" altLang="ko-KR" sz="1600" b="1" dirty="0"/>
              <a:t>Related to coding materials</a:t>
            </a:r>
            <a:endParaRPr lang="ko-KR" altLang="en-US" sz="16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9E37FF-C145-8849-8E4B-C53F386A2E30}"/>
              </a:ext>
            </a:extLst>
          </p:cNvPr>
          <p:cNvSpPr txBox="1"/>
          <p:nvPr/>
        </p:nvSpPr>
        <p:spPr>
          <a:xfrm>
            <a:off x="1553828" y="335362"/>
            <a:ext cx="889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</a:schemeClr>
                </a:solidFill>
              </a:rPr>
              <a:t>Effect</a:t>
            </a:r>
            <a:endParaRPr lang="ko-KR" altLang="en-US" sz="2400" spc="-15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554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62373B2-4EA6-2CDE-D075-EDEFFD2298F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2E6418-A16C-3DF2-FEBE-6A4F1CE1DB26}"/>
              </a:ext>
            </a:extLst>
          </p:cNvPr>
          <p:cNvSpPr txBox="1"/>
          <p:nvPr/>
        </p:nvSpPr>
        <p:spPr>
          <a:xfrm>
            <a:off x="686816" y="2767280"/>
            <a:ext cx="31668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Thank 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849161-DC9F-855D-AA0D-D60E10DB2496}"/>
              </a:ext>
            </a:extLst>
          </p:cNvPr>
          <p:cNvSpPr txBox="1"/>
          <p:nvPr/>
        </p:nvSpPr>
        <p:spPr>
          <a:xfrm>
            <a:off x="686917" y="3690610"/>
            <a:ext cx="316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Team 3 | “</a:t>
            </a:r>
            <a:r>
              <a:rPr lang="en-US" altLang="ko-KR" dirty="0" err="1">
                <a:solidFill>
                  <a:schemeClr val="bg1"/>
                </a:solidFill>
              </a:rPr>
              <a:t>DevNavi</a:t>
            </a:r>
            <a:r>
              <a:rPr lang="en-US" altLang="ko-KR" dirty="0">
                <a:solidFill>
                  <a:schemeClr val="bg1"/>
                </a:solidFill>
              </a:rPr>
              <a:t>”</a:t>
            </a:r>
          </a:p>
          <a:p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6C25BD-1B32-9FFC-592E-4A3A09B05404}"/>
              </a:ext>
            </a:extLst>
          </p:cNvPr>
          <p:cNvSpPr txBox="1"/>
          <p:nvPr/>
        </p:nvSpPr>
        <p:spPr>
          <a:xfrm>
            <a:off x="10794912" y="5769668"/>
            <a:ext cx="1325554" cy="826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</a:rPr>
              <a:t>권민성  안정민</a:t>
            </a:r>
            <a:endParaRPr lang="en-US" altLang="ko-KR" sz="11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</a:rPr>
              <a:t>서주원  </a:t>
            </a:r>
            <a:r>
              <a:rPr lang="ko-KR" altLang="en-US" sz="1100" dirty="0" err="1">
                <a:solidFill>
                  <a:schemeClr val="bg1"/>
                </a:solidFill>
              </a:rPr>
              <a:t>이장엽</a:t>
            </a:r>
            <a:endParaRPr lang="en-US" altLang="ko-KR" sz="11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</a:rPr>
              <a:t>안서현</a:t>
            </a:r>
            <a:r>
              <a:rPr lang="en-US" altLang="ko-KR" sz="1100" dirty="0">
                <a:solidFill>
                  <a:schemeClr val="bg1"/>
                </a:solidFill>
              </a:rPr>
              <a:t>   </a:t>
            </a:r>
            <a:r>
              <a:rPr lang="ko-KR" altLang="en-US" sz="1100" dirty="0">
                <a:solidFill>
                  <a:schemeClr val="bg1"/>
                </a:solidFill>
              </a:rPr>
              <a:t>한수현</a:t>
            </a:r>
          </a:p>
        </p:txBody>
      </p:sp>
    </p:spTree>
    <p:extLst>
      <p:ext uri="{BB962C8B-B14F-4D97-AF65-F5344CB8AC3E}">
        <p14:creationId xmlns:p14="http://schemas.microsoft.com/office/powerpoint/2010/main" val="2613484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래픽 21" descr="스프링클스와 같은 작은 줄로 채워진 원">
            <a:extLst>
              <a:ext uri="{FF2B5EF4-FFF2-40B4-BE49-F238E27FC236}">
                <a16:creationId xmlns:a16="http://schemas.microsoft.com/office/drawing/2014/main" id="{41710828-EC73-D543-F944-51324C00C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467999" y="-1413534"/>
            <a:ext cx="3988575" cy="398857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1509161-0BC2-8A21-22DE-F9861A891D66}"/>
              </a:ext>
            </a:extLst>
          </p:cNvPr>
          <p:cNvSpPr/>
          <p:nvPr/>
        </p:nvSpPr>
        <p:spPr>
          <a:xfrm>
            <a:off x="363447" y="335362"/>
            <a:ext cx="5732553" cy="5789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9D9AF3-E4EA-F976-6ECD-F94DB6D9E9D3}"/>
              </a:ext>
            </a:extLst>
          </p:cNvPr>
          <p:cNvSpPr txBox="1"/>
          <p:nvPr/>
        </p:nvSpPr>
        <p:spPr>
          <a:xfrm>
            <a:off x="359889" y="335362"/>
            <a:ext cx="17171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bg1"/>
                </a:solidFill>
              </a:rPr>
              <a:t>Contents</a:t>
            </a:r>
            <a:endParaRPr lang="ko-KR" altLang="en-US" sz="3200" spc="-15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C8B7FE-64DA-3101-FDC1-7EA9BB5FDAE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29191FE-5D26-A756-7A7E-D88AC49B0C1C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78486352-4D3D-5EA7-C2AE-BCF55034B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521325"/>
              </p:ext>
            </p:extLst>
          </p:nvPr>
        </p:nvGraphicFramePr>
        <p:xfrm>
          <a:off x="1332514" y="2365027"/>
          <a:ext cx="3988575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401">
                  <a:extLst>
                    <a:ext uri="{9D8B030D-6E8A-4147-A177-3AD203B41FA5}">
                      <a16:colId xmlns:a16="http://schemas.microsoft.com/office/drawing/2014/main" val="2004093805"/>
                    </a:ext>
                  </a:extLst>
                </a:gridCol>
                <a:gridCol w="3234174">
                  <a:extLst>
                    <a:ext uri="{9D8B030D-6E8A-4147-A177-3AD203B41FA5}">
                      <a16:colId xmlns:a16="http://schemas.microsoft.com/office/drawing/2014/main" val="11623824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800" b="1" dirty="0">
                          <a:solidFill>
                            <a:srgbClr val="3D3A35"/>
                          </a:solidFill>
                        </a:rPr>
                        <a:t>1</a:t>
                      </a:r>
                      <a:endParaRPr lang="ko-KR" altLang="en-US" sz="4800" b="1" dirty="0">
                        <a:solidFill>
                          <a:srgbClr val="3D3A35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b="0" dirty="0">
                          <a:solidFill>
                            <a:srgbClr val="3A3838"/>
                          </a:solidFill>
                        </a:rPr>
                        <a:t>Overview</a:t>
                      </a:r>
                      <a:endParaRPr lang="ko-KR" altLang="en-US" sz="3200" b="0" dirty="0">
                        <a:solidFill>
                          <a:srgbClr val="3A3838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46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800" b="1" dirty="0">
                          <a:solidFill>
                            <a:srgbClr val="3D3A35"/>
                          </a:solidFill>
                        </a:rPr>
                        <a:t>2</a:t>
                      </a:r>
                      <a:endParaRPr lang="ko-KR" altLang="en-US" sz="4800" b="1" dirty="0">
                        <a:solidFill>
                          <a:srgbClr val="3D3A35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/>
                        <a:t>Methods</a:t>
                      </a:r>
                      <a:endParaRPr lang="ko-KR" altLang="en-US" sz="320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9926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800" b="1" dirty="0">
                          <a:solidFill>
                            <a:srgbClr val="3D3A35"/>
                          </a:solidFill>
                        </a:rPr>
                        <a:t>3</a:t>
                      </a:r>
                      <a:endParaRPr lang="ko-KR" altLang="en-US" sz="4800" b="1" dirty="0">
                        <a:solidFill>
                          <a:srgbClr val="3D3A35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/>
                        <a:t>Team</a:t>
                      </a:r>
                      <a:endParaRPr lang="ko-KR" altLang="en-US" sz="320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9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800" b="1" dirty="0">
                          <a:solidFill>
                            <a:srgbClr val="3D3A35"/>
                          </a:solidFill>
                        </a:rPr>
                        <a:t>4</a:t>
                      </a:r>
                      <a:endParaRPr lang="ko-KR" altLang="en-US" sz="4800" b="1" dirty="0">
                        <a:solidFill>
                          <a:srgbClr val="3D3A35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/>
                        <a:t>Effect</a:t>
                      </a:r>
                      <a:endParaRPr lang="ko-KR" altLang="en-US" sz="320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8446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8662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07A9AE-462E-CFBB-091B-4537C23702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F734055-1EB4-4696-4B0E-7A39B07915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65EEC-08D3-0912-69A9-18612002919B}"/>
              </a:ext>
            </a:extLst>
          </p:cNvPr>
          <p:cNvSpPr txBox="1"/>
          <p:nvPr/>
        </p:nvSpPr>
        <p:spPr>
          <a:xfrm>
            <a:off x="2225040" y="3075057"/>
            <a:ext cx="18731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Part</a:t>
            </a:r>
            <a:r>
              <a:rPr lang="ko-KR" altLang="en-US" sz="4000" b="1" dirty="0">
                <a:solidFill>
                  <a:schemeClr val="bg1"/>
                </a:solidFill>
              </a:rPr>
              <a:t> </a:t>
            </a:r>
            <a:r>
              <a:rPr lang="en-US" altLang="ko-KR" sz="4000" b="1" dirty="0">
                <a:solidFill>
                  <a:schemeClr val="bg1"/>
                </a:solidFill>
              </a:rPr>
              <a:t>1 |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040DA-A862-FA15-1BE8-0698FA3F1E2A}"/>
              </a:ext>
            </a:extLst>
          </p:cNvPr>
          <p:cNvSpPr txBox="1"/>
          <p:nvPr/>
        </p:nvSpPr>
        <p:spPr>
          <a:xfrm>
            <a:off x="3895856" y="2921168"/>
            <a:ext cx="66400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</a:rPr>
              <a:t>Project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E8DB50-481D-283B-0918-9B1C773DA950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2247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3AD4627-6370-E1CB-E716-5966FDA358F8}"/>
              </a:ext>
            </a:extLst>
          </p:cNvPr>
          <p:cNvSpPr txBox="1"/>
          <p:nvPr/>
        </p:nvSpPr>
        <p:spPr>
          <a:xfrm flipH="1">
            <a:off x="3051557" y="4257938"/>
            <a:ext cx="6088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What kind of AI service should we provide?</a:t>
            </a:r>
            <a:endParaRPr lang="ko-KR" altLang="en-US" sz="2000" b="1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BB6742F9-1E8B-62B3-ABC6-F94D85B2A11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42060" y="1278770"/>
            <a:ext cx="4907880" cy="272360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0BE0F06-CBD9-FCB5-1273-21B06F3E7BDB}"/>
              </a:ext>
            </a:extLst>
          </p:cNvPr>
          <p:cNvSpPr/>
          <p:nvPr/>
        </p:nvSpPr>
        <p:spPr>
          <a:xfrm>
            <a:off x="2899157" y="4913612"/>
            <a:ext cx="6422227" cy="1034321"/>
          </a:xfrm>
          <a:prstGeom prst="rect">
            <a:avLst/>
          </a:prstGeom>
          <a:solidFill>
            <a:srgbClr val="AFACA8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D6CA6E-81BA-59FC-1412-7DC8EC26392F}"/>
              </a:ext>
            </a:extLst>
          </p:cNvPr>
          <p:cNvSpPr txBox="1"/>
          <p:nvPr/>
        </p:nvSpPr>
        <p:spPr>
          <a:xfrm flipH="1">
            <a:off x="3051557" y="4999971"/>
            <a:ext cx="6088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In coding education, enabling learners to understand the </a:t>
            </a:r>
          </a:p>
          <a:p>
            <a:pPr algn="ctr"/>
            <a:r>
              <a:rPr lang="en-US" altLang="ko-KR" sz="1600" b="1" dirty="0">
                <a:solidFill>
                  <a:srgbClr val="007025"/>
                </a:solidFill>
              </a:rPr>
              <a:t>1) given problem  2) code </a:t>
            </a:r>
            <a:r>
              <a:rPr lang="en-US" altLang="ko-KR" sz="1600" b="1" dirty="0"/>
              <a:t>that they have written</a:t>
            </a:r>
          </a:p>
          <a:p>
            <a:pPr algn="ctr"/>
            <a:r>
              <a:rPr lang="en-US" altLang="ko-KR" sz="1600" b="1" dirty="0"/>
              <a:t>are the 2 most important things.</a:t>
            </a:r>
            <a:endParaRPr lang="ko-KR" altLang="en-US" sz="1600" b="1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124E363-929E-01A3-7079-B75658B68591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0070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45A959-3E0C-81D4-8951-CDF3EAA1F093}"/>
              </a:ext>
            </a:extLst>
          </p:cNvPr>
          <p:cNvSpPr txBox="1"/>
          <p:nvPr/>
        </p:nvSpPr>
        <p:spPr>
          <a:xfrm>
            <a:off x="1553828" y="335362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</a:schemeClr>
                </a:solidFill>
              </a:rPr>
              <a:t>Overview</a:t>
            </a:r>
            <a:endParaRPr lang="ko-KR" altLang="en-US" sz="2400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2E94B0-22CB-E998-8D71-A29F76305B01}"/>
              </a:ext>
            </a:extLst>
          </p:cNvPr>
          <p:cNvSpPr txBox="1"/>
          <p:nvPr/>
        </p:nvSpPr>
        <p:spPr>
          <a:xfrm>
            <a:off x="520337" y="335362"/>
            <a:ext cx="819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400" b="1" spc="-150" dirty="0">
                <a:solidFill>
                  <a:schemeClr val="bg1"/>
                </a:solidFill>
              </a:rPr>
              <a:t> </a:t>
            </a:r>
            <a:r>
              <a:rPr lang="en-US" altLang="ko-KR" sz="2400" b="1" spc="-150" dirty="0">
                <a:solidFill>
                  <a:schemeClr val="bg1"/>
                </a:solidFill>
              </a:rPr>
              <a:t>1</a:t>
            </a:r>
            <a:endParaRPr lang="ko-KR" altLang="en-US" sz="24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89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8" name="직선 연결선 1097">
            <a:extLst>
              <a:ext uri="{FF2B5EF4-FFF2-40B4-BE49-F238E27FC236}">
                <a16:creationId xmlns:a16="http://schemas.microsoft.com/office/drawing/2014/main" id="{81E9D81E-FD45-D91F-5263-95C9376DE302}"/>
              </a:ext>
            </a:extLst>
          </p:cNvPr>
          <p:cNvCxnSpPr>
            <a:cxnSpLocks/>
          </p:cNvCxnSpPr>
          <p:nvPr/>
        </p:nvCxnSpPr>
        <p:spPr>
          <a:xfrm>
            <a:off x="3936834" y="6045794"/>
            <a:ext cx="4419357" cy="0"/>
          </a:xfrm>
          <a:prstGeom prst="line">
            <a:avLst/>
          </a:prstGeom>
          <a:ln w="28575">
            <a:solidFill>
              <a:srgbClr val="D8D7D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553828" y="335362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</a:schemeClr>
                </a:solidFill>
              </a:rPr>
              <a:t>Overview</a:t>
            </a:r>
            <a:endParaRPr lang="ko-KR" altLang="en-US" sz="2400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9AA26B0-8A5D-6C37-8381-9382ECCA4804}"/>
              </a:ext>
            </a:extLst>
          </p:cNvPr>
          <p:cNvGrpSpPr/>
          <p:nvPr/>
        </p:nvGrpSpPr>
        <p:grpSpPr>
          <a:xfrm>
            <a:off x="520337" y="3429002"/>
            <a:ext cx="3519229" cy="1669646"/>
            <a:chOff x="928225" y="2036558"/>
            <a:chExt cx="2041451" cy="350878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4B83F10-5887-05F0-0134-C25C200343EA}"/>
                </a:ext>
              </a:extLst>
            </p:cNvPr>
            <p:cNvSpPr/>
            <p:nvPr/>
          </p:nvSpPr>
          <p:spPr>
            <a:xfrm>
              <a:off x="928225" y="2036558"/>
              <a:ext cx="2041451" cy="35087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E031886-CC30-200A-CC06-018680929844}"/>
                </a:ext>
              </a:extLst>
            </p:cNvPr>
            <p:cNvSpPr/>
            <p:nvPr/>
          </p:nvSpPr>
          <p:spPr>
            <a:xfrm>
              <a:off x="928225" y="2285197"/>
              <a:ext cx="2041451" cy="84083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1F54A5D-1FFD-7955-B531-28F5E8A9133C}"/>
                </a:ext>
              </a:extLst>
            </p:cNvPr>
            <p:cNvSpPr txBox="1"/>
            <p:nvPr/>
          </p:nvSpPr>
          <p:spPr>
            <a:xfrm>
              <a:off x="1551546" y="2287754"/>
              <a:ext cx="775704" cy="8408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>
                      <a:lumMod val="95000"/>
                    </a:schemeClr>
                  </a:solidFill>
                </a:rPr>
                <a:t>Curriculum</a:t>
              </a:r>
              <a:endParaRPr lang="ko-KR" altLang="en-US" sz="2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7DF291E-5E47-E99B-4C9E-7450C8B022DC}"/>
                </a:ext>
              </a:extLst>
            </p:cNvPr>
            <p:cNvSpPr txBox="1"/>
            <p:nvPr/>
          </p:nvSpPr>
          <p:spPr>
            <a:xfrm>
              <a:off x="1097950" y="3273239"/>
              <a:ext cx="1682895" cy="594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6A8B761-7A03-A633-CD6D-A9B3C445E530}"/>
              </a:ext>
            </a:extLst>
          </p:cNvPr>
          <p:cNvGrpSpPr/>
          <p:nvPr/>
        </p:nvGrpSpPr>
        <p:grpSpPr>
          <a:xfrm>
            <a:off x="4332153" y="3429002"/>
            <a:ext cx="3519229" cy="1669646"/>
            <a:chOff x="928225" y="2036558"/>
            <a:chExt cx="2041451" cy="3508786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3AA1367-A930-40B0-F85C-46C13FDDA599}"/>
                </a:ext>
              </a:extLst>
            </p:cNvPr>
            <p:cNvSpPr/>
            <p:nvPr/>
          </p:nvSpPr>
          <p:spPr>
            <a:xfrm>
              <a:off x="928225" y="2036558"/>
              <a:ext cx="2041451" cy="35087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D5A49EB-F01F-8F51-AC4E-24014E1BEE97}"/>
                </a:ext>
              </a:extLst>
            </p:cNvPr>
            <p:cNvSpPr/>
            <p:nvPr/>
          </p:nvSpPr>
          <p:spPr>
            <a:xfrm>
              <a:off x="928225" y="2285193"/>
              <a:ext cx="2041451" cy="8408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CC91C8F-2DAD-EBCE-865A-C9007DA30B98}"/>
                </a:ext>
              </a:extLst>
            </p:cNvPr>
            <p:cNvSpPr txBox="1"/>
            <p:nvPr/>
          </p:nvSpPr>
          <p:spPr>
            <a:xfrm>
              <a:off x="1533378" y="2287754"/>
              <a:ext cx="812043" cy="8408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>
                      <a:lumMod val="95000"/>
                    </a:schemeClr>
                  </a:solidFill>
                </a:rPr>
                <a:t>Code Editor</a:t>
              </a:r>
              <a:endParaRPr lang="ko-KR" altLang="en-US" sz="2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9281FA4-4E72-5DE8-CB91-E54737002617}"/>
                </a:ext>
              </a:extLst>
            </p:cNvPr>
            <p:cNvSpPr txBox="1"/>
            <p:nvPr/>
          </p:nvSpPr>
          <p:spPr>
            <a:xfrm>
              <a:off x="1097950" y="3273239"/>
              <a:ext cx="1682895" cy="594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EA754DE-5140-F22B-14AA-7118A8EA75D1}"/>
              </a:ext>
            </a:extLst>
          </p:cNvPr>
          <p:cNvGrpSpPr/>
          <p:nvPr/>
        </p:nvGrpSpPr>
        <p:grpSpPr>
          <a:xfrm>
            <a:off x="8142538" y="3429002"/>
            <a:ext cx="3519228" cy="1669646"/>
            <a:chOff x="928225" y="2036558"/>
            <a:chExt cx="2041451" cy="3508786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5248535-388D-319A-7771-7D37579E82C0}"/>
                </a:ext>
              </a:extLst>
            </p:cNvPr>
            <p:cNvSpPr/>
            <p:nvPr/>
          </p:nvSpPr>
          <p:spPr>
            <a:xfrm>
              <a:off x="928225" y="2036558"/>
              <a:ext cx="2041451" cy="35087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C082C60-E067-53F5-5F7A-EC756A119A67}"/>
                </a:ext>
              </a:extLst>
            </p:cNvPr>
            <p:cNvSpPr/>
            <p:nvPr/>
          </p:nvSpPr>
          <p:spPr>
            <a:xfrm>
              <a:off x="928225" y="2285193"/>
              <a:ext cx="2041451" cy="84084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E7A8695-4538-AABE-B8CB-372A4F69F124}"/>
                </a:ext>
              </a:extLst>
            </p:cNvPr>
            <p:cNvSpPr txBox="1"/>
            <p:nvPr/>
          </p:nvSpPr>
          <p:spPr>
            <a:xfrm>
              <a:off x="1165951" y="2287754"/>
              <a:ext cx="1546908" cy="776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AI-based Code Description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FE8CD94-3308-1C43-00EE-884E98C6A4E4}"/>
                </a:ext>
              </a:extLst>
            </p:cNvPr>
            <p:cNvSpPr txBox="1"/>
            <p:nvPr/>
          </p:nvSpPr>
          <p:spPr>
            <a:xfrm>
              <a:off x="1097950" y="3273239"/>
              <a:ext cx="1682895" cy="594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26844B1C-21A9-2F11-E0B4-27CAAAB4E3EB}"/>
              </a:ext>
            </a:extLst>
          </p:cNvPr>
          <p:cNvSpPr/>
          <p:nvPr/>
        </p:nvSpPr>
        <p:spPr>
          <a:xfrm>
            <a:off x="603676" y="5669572"/>
            <a:ext cx="3382686" cy="816319"/>
          </a:xfrm>
          <a:prstGeom prst="roundRect">
            <a:avLst>
              <a:gd name="adj" fmla="val 36090"/>
            </a:avLst>
          </a:prstGeom>
          <a:solidFill>
            <a:srgbClr val="2E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28D0EA-01CD-0BF2-CB91-413DD1BB0713}"/>
              </a:ext>
            </a:extLst>
          </p:cNvPr>
          <p:cNvSpPr txBox="1"/>
          <p:nvPr/>
        </p:nvSpPr>
        <p:spPr>
          <a:xfrm>
            <a:off x="1019268" y="5794736"/>
            <a:ext cx="255150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altLang="ko-KR" dirty="0">
                <a:solidFill>
                  <a:schemeClr val="bg1"/>
                </a:solidFill>
              </a:rPr>
              <a:t>Understand </a:t>
            </a:r>
          </a:p>
          <a:p>
            <a:pPr algn="ctr">
              <a:lnSpc>
                <a:spcPct val="75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Coding Problem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FDD8CE1-F142-18D6-CD9A-DF64197E2DAE}"/>
              </a:ext>
            </a:extLst>
          </p:cNvPr>
          <p:cNvSpPr/>
          <p:nvPr/>
        </p:nvSpPr>
        <p:spPr>
          <a:xfrm>
            <a:off x="8227913" y="5669572"/>
            <a:ext cx="3382686" cy="816319"/>
          </a:xfrm>
          <a:prstGeom prst="roundRect">
            <a:avLst>
              <a:gd name="adj" fmla="val 36090"/>
            </a:avLst>
          </a:prstGeom>
          <a:solidFill>
            <a:srgbClr val="2E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0E8FB6F-D182-1428-F1CF-4EB3A242F5C0}"/>
              </a:ext>
            </a:extLst>
          </p:cNvPr>
          <p:cNvSpPr txBox="1"/>
          <p:nvPr/>
        </p:nvSpPr>
        <p:spPr>
          <a:xfrm>
            <a:off x="8643505" y="5794736"/>
            <a:ext cx="255150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altLang="ko-KR" dirty="0">
                <a:solidFill>
                  <a:schemeClr val="bg1"/>
                </a:solidFill>
              </a:rPr>
              <a:t>Understand </a:t>
            </a:r>
          </a:p>
          <a:p>
            <a:pPr algn="ctr">
              <a:lnSpc>
                <a:spcPct val="75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Written Code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65E1B93-6FC6-7CE8-FEC8-0992428A8AE4}"/>
              </a:ext>
            </a:extLst>
          </p:cNvPr>
          <p:cNvSpPr txBox="1"/>
          <p:nvPr/>
        </p:nvSpPr>
        <p:spPr>
          <a:xfrm flipH="1">
            <a:off x="743253" y="4000789"/>
            <a:ext cx="314055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We are planning to provide a curriculum on algorithm and data structure in a sequence of </a:t>
            </a:r>
          </a:p>
          <a:p>
            <a:endParaRPr lang="en-US" altLang="ko-KR" sz="3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200" b="1" dirty="0"/>
              <a:t>Video lecture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200" b="1" dirty="0"/>
              <a:t>Coding test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200" b="1" dirty="0"/>
              <a:t>Analysis on the code</a:t>
            </a:r>
          </a:p>
          <a:p>
            <a:pPr marL="285750" indent="-285750">
              <a:buFontTx/>
              <a:buChar char="-"/>
            </a:pPr>
            <a:endParaRPr lang="ko-KR" altLang="en-US" sz="1200" b="1" dirty="0"/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843486DE-34A2-14C8-52C5-989BA0EEBF17}"/>
              </a:ext>
            </a:extLst>
          </p:cNvPr>
          <p:cNvSpPr txBox="1"/>
          <p:nvPr/>
        </p:nvSpPr>
        <p:spPr>
          <a:xfrm flipH="1">
            <a:off x="4521489" y="4185232"/>
            <a:ext cx="31405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Our code editor will be consisted as above.</a:t>
            </a:r>
          </a:p>
          <a:p>
            <a:r>
              <a:rPr lang="en-US" altLang="ko-KR" sz="1100" dirty="0"/>
              <a:t>Left side – problem statement, test case </a:t>
            </a:r>
          </a:p>
          <a:p>
            <a:r>
              <a:rPr lang="en-US" altLang="ko-KR" sz="1100" dirty="0"/>
              <a:t>Right side – code editor </a:t>
            </a:r>
            <a:r>
              <a:rPr lang="en-US" altLang="ko-KR" sz="800" dirty="0"/>
              <a:t>(code save, copy, open file)</a:t>
            </a:r>
            <a:endParaRPr lang="en-US" altLang="ko-KR" sz="1100" dirty="0"/>
          </a:p>
        </p:txBody>
      </p:sp>
      <p:sp>
        <p:nvSpPr>
          <p:cNvPr id="1096" name="TextBox 1095">
            <a:extLst>
              <a:ext uri="{FF2B5EF4-FFF2-40B4-BE49-F238E27FC236}">
                <a16:creationId xmlns:a16="http://schemas.microsoft.com/office/drawing/2014/main" id="{A3328C5C-D750-B2F5-42CB-DC0D22C35924}"/>
              </a:ext>
            </a:extLst>
          </p:cNvPr>
          <p:cNvSpPr txBox="1"/>
          <p:nvPr/>
        </p:nvSpPr>
        <p:spPr>
          <a:xfrm flipH="1">
            <a:off x="8486842" y="4000789"/>
            <a:ext cx="31405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/>
              <a:t>Dev</a:t>
            </a:r>
            <a:r>
              <a:rPr lang="en-US" altLang="ko-KR" sz="1200" b="1" dirty="0" err="1">
                <a:gradFill>
                  <a:gsLst>
                    <a:gs pos="0">
                      <a:srgbClr val="AFACA8"/>
                    </a:gs>
                    <a:gs pos="50000">
                      <a:schemeClr val="accent6">
                        <a:lumMod val="25000"/>
                        <a:tint val="44500"/>
                        <a:satMod val="160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</a:rPr>
              <a:t>N</a:t>
            </a:r>
            <a:r>
              <a:rPr lang="en-US" altLang="ko-KR" sz="1200" b="1" dirty="0" err="1">
                <a:solidFill>
                  <a:srgbClr val="3A3838"/>
                </a:solidFill>
              </a:rPr>
              <a:t>avi</a:t>
            </a:r>
            <a:r>
              <a:rPr lang="en-US" altLang="ko-KR" sz="1200" b="1" dirty="0">
                <a:solidFill>
                  <a:srgbClr val="3A3838"/>
                </a:solidFill>
              </a:rPr>
              <a:t> AI </a:t>
            </a:r>
            <a:r>
              <a:rPr lang="en-US" altLang="ko-KR" sz="1200" dirty="0"/>
              <a:t>will analyze user code and provide feedback on error, code improvement</a:t>
            </a:r>
          </a:p>
          <a:p>
            <a:r>
              <a:rPr lang="en-US" altLang="ko-KR" sz="1200" b="1" dirty="0" err="1"/>
              <a:t>Dev</a:t>
            </a:r>
            <a:r>
              <a:rPr lang="en-US" altLang="ko-KR" sz="1200" b="1" dirty="0" err="1">
                <a:gradFill>
                  <a:gsLst>
                    <a:gs pos="0">
                      <a:srgbClr val="AFACA8"/>
                    </a:gs>
                    <a:gs pos="50000">
                      <a:schemeClr val="accent6">
                        <a:lumMod val="25000"/>
                        <a:tint val="44500"/>
                        <a:satMod val="160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</a:rPr>
              <a:t>N</a:t>
            </a:r>
            <a:r>
              <a:rPr lang="en-US" altLang="ko-KR" sz="1200" b="1" dirty="0" err="1">
                <a:solidFill>
                  <a:srgbClr val="3A3838"/>
                </a:solidFill>
              </a:rPr>
              <a:t>aviBot</a:t>
            </a:r>
            <a:r>
              <a:rPr lang="en-US" altLang="ko-KR" sz="1200" dirty="0"/>
              <a:t> will answer user’s coding related question</a:t>
            </a:r>
          </a:p>
        </p:txBody>
      </p:sp>
      <p:cxnSp>
        <p:nvCxnSpPr>
          <p:cNvPr id="1108" name="직선 화살표 연결선 1107">
            <a:extLst>
              <a:ext uri="{FF2B5EF4-FFF2-40B4-BE49-F238E27FC236}">
                <a16:creationId xmlns:a16="http://schemas.microsoft.com/office/drawing/2014/main" id="{08B10B36-4B25-CA16-9B90-52FFC9968AB1}"/>
              </a:ext>
            </a:extLst>
          </p:cNvPr>
          <p:cNvCxnSpPr>
            <a:cxnSpLocks/>
          </p:cNvCxnSpPr>
          <p:nvPr/>
        </p:nvCxnSpPr>
        <p:spPr>
          <a:xfrm rot="5400000">
            <a:off x="5606854" y="5560881"/>
            <a:ext cx="969826" cy="0"/>
          </a:xfrm>
          <a:prstGeom prst="straightConnector1">
            <a:avLst/>
          </a:prstGeom>
          <a:ln w="28575">
            <a:solidFill>
              <a:srgbClr val="D8D7D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직선 화살표 연결선 1108">
            <a:extLst>
              <a:ext uri="{FF2B5EF4-FFF2-40B4-BE49-F238E27FC236}">
                <a16:creationId xmlns:a16="http://schemas.microsoft.com/office/drawing/2014/main" id="{698A8AF7-22A8-36AE-DE94-B3988EDBFA4D}"/>
              </a:ext>
            </a:extLst>
          </p:cNvPr>
          <p:cNvCxnSpPr>
            <a:cxnSpLocks/>
          </p:cNvCxnSpPr>
          <p:nvPr/>
        </p:nvCxnSpPr>
        <p:spPr>
          <a:xfrm rot="5400000">
            <a:off x="1939138" y="5435968"/>
            <a:ext cx="720000" cy="0"/>
          </a:xfrm>
          <a:prstGeom prst="straightConnector1">
            <a:avLst/>
          </a:prstGeom>
          <a:ln w="28575">
            <a:solidFill>
              <a:srgbClr val="D8D7D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직선 화살표 연결선 1109">
            <a:extLst>
              <a:ext uri="{FF2B5EF4-FFF2-40B4-BE49-F238E27FC236}">
                <a16:creationId xmlns:a16="http://schemas.microsoft.com/office/drawing/2014/main" id="{26587B40-0981-B6BE-7111-0B2D08CD409B}"/>
              </a:ext>
            </a:extLst>
          </p:cNvPr>
          <p:cNvCxnSpPr>
            <a:cxnSpLocks/>
          </p:cNvCxnSpPr>
          <p:nvPr/>
        </p:nvCxnSpPr>
        <p:spPr>
          <a:xfrm rot="5400000">
            <a:off x="9566469" y="5435968"/>
            <a:ext cx="720000" cy="0"/>
          </a:xfrm>
          <a:prstGeom prst="straightConnector1">
            <a:avLst/>
          </a:prstGeom>
          <a:ln w="28575">
            <a:solidFill>
              <a:srgbClr val="D8D7D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8B7904A6-1E40-DDBA-FBAA-27919881CF61}"/>
              </a:ext>
            </a:extLst>
          </p:cNvPr>
          <p:cNvGrpSpPr/>
          <p:nvPr/>
        </p:nvGrpSpPr>
        <p:grpSpPr>
          <a:xfrm>
            <a:off x="480951" y="1503359"/>
            <a:ext cx="3949795" cy="1771243"/>
            <a:chOff x="3650067" y="2349597"/>
            <a:chExt cx="3949795" cy="177124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988DFCD-3E9B-83A4-21BF-85578941762D}"/>
                </a:ext>
              </a:extLst>
            </p:cNvPr>
            <p:cNvSpPr/>
            <p:nvPr/>
          </p:nvSpPr>
          <p:spPr>
            <a:xfrm>
              <a:off x="3715428" y="2534987"/>
              <a:ext cx="3511609" cy="63067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25000"/>
                    <a:tint val="66000"/>
                    <a:satMod val="160000"/>
                  </a:schemeClr>
                </a:gs>
                <a:gs pos="50000">
                  <a:schemeClr val="accent6">
                    <a:lumMod val="25000"/>
                    <a:tint val="44500"/>
                    <a:satMod val="160000"/>
                  </a:schemeClr>
                </a:gs>
                <a:gs pos="100000">
                  <a:schemeClr val="accent6">
                    <a:lumMod val="25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Picture 4" descr="Data Structure Icon. Line Style Element from Data Organization Collection.  Thin Data Structure Icon for Templates, Infographics Stock Illustration -  Illustration of structure, hierarchy: 203775477">
              <a:extLst>
                <a:ext uri="{FF2B5EF4-FFF2-40B4-BE49-F238E27FC236}">
                  <a16:creationId xmlns:a16="http://schemas.microsoft.com/office/drawing/2014/main" id="{2A538E05-ABC0-1D8B-A62F-BA95684486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screen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971315" y="2578564"/>
              <a:ext cx="428718" cy="428718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22513D6-A1E8-E062-2F75-674B9EDA5973}"/>
                </a:ext>
              </a:extLst>
            </p:cNvPr>
            <p:cNvGrpSpPr/>
            <p:nvPr/>
          </p:nvGrpSpPr>
          <p:grpSpPr>
            <a:xfrm>
              <a:off x="5713082" y="2594640"/>
              <a:ext cx="407686" cy="415789"/>
              <a:chOff x="2016477" y="1328050"/>
              <a:chExt cx="432000" cy="432000"/>
            </a:xfrm>
          </p:grpSpPr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F4FE3F2C-9F8F-C4E6-0FA9-B717DB622563}"/>
                  </a:ext>
                </a:extLst>
              </p:cNvPr>
              <p:cNvSpPr/>
              <p:nvPr/>
            </p:nvSpPr>
            <p:spPr>
              <a:xfrm>
                <a:off x="2016477" y="1328050"/>
                <a:ext cx="432000" cy="432000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3" name="Picture 2" descr="탐색&amp;자료구조] 👀완전탐색(exhaustive search) 알고리즘 + 📂배열(array)">
                <a:extLst>
                  <a:ext uri="{FF2B5EF4-FFF2-40B4-BE49-F238E27FC236}">
                    <a16:creationId xmlns:a16="http://schemas.microsoft.com/office/drawing/2014/main" id="{F2F50AC2-8F18-9E73-CDF7-08350AE6E0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7912" y="1387141"/>
                <a:ext cx="369130" cy="3691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0284D19-E235-7ACB-6A0C-6788D78AC86B}"/>
                </a:ext>
              </a:extLst>
            </p:cNvPr>
            <p:cNvSpPr/>
            <p:nvPr/>
          </p:nvSpPr>
          <p:spPr>
            <a:xfrm>
              <a:off x="6516019" y="2591721"/>
              <a:ext cx="407686" cy="415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래픽 11">
              <a:extLst>
                <a:ext uri="{FF2B5EF4-FFF2-40B4-BE49-F238E27FC236}">
                  <a16:creationId xmlns:a16="http://schemas.microsoft.com/office/drawing/2014/main" id="{7CB90340-3E70-513E-FDAB-49544D9DF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476648" y="2577297"/>
              <a:ext cx="501573" cy="50157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D8BB5B1-B3B7-2909-FAAA-B5D05582040A}"/>
                </a:ext>
              </a:extLst>
            </p:cNvPr>
            <p:cNvSpPr txBox="1"/>
            <p:nvPr/>
          </p:nvSpPr>
          <p:spPr>
            <a:xfrm>
              <a:off x="4860688" y="3006159"/>
              <a:ext cx="647934" cy="1645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75000"/>
                </a:lnSpc>
              </a:pPr>
              <a:r>
                <a:rPr lang="en-US" altLang="ko-KR" sz="600" b="1" dirty="0">
                  <a:solidFill>
                    <a:srgbClr val="000000"/>
                  </a:solidFill>
                </a:rPr>
                <a:t>Data structure</a:t>
              </a:r>
              <a:endParaRPr lang="ko-KR" altLang="en-US" sz="600" b="1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F6F08F-B18F-FD55-C876-80B6BE1A87C8}"/>
                </a:ext>
              </a:extLst>
            </p:cNvPr>
            <p:cNvSpPr txBox="1"/>
            <p:nvPr/>
          </p:nvSpPr>
          <p:spPr>
            <a:xfrm>
              <a:off x="5663491" y="3006159"/>
              <a:ext cx="506869" cy="1645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75000"/>
                </a:lnSpc>
              </a:pPr>
              <a:r>
                <a:rPr lang="en-US" altLang="ko-KR" sz="600" b="1" dirty="0">
                  <a:solidFill>
                    <a:schemeClr val="bg1"/>
                  </a:solidFill>
                  <a:highlight>
                    <a:srgbClr val="3A3838"/>
                  </a:highlight>
                </a:rPr>
                <a:t>Algorithm</a:t>
              </a:r>
              <a:endParaRPr lang="ko-KR" altLang="en-US" sz="600" b="1" dirty="0">
                <a:solidFill>
                  <a:schemeClr val="bg1"/>
                </a:solidFill>
                <a:highlight>
                  <a:srgbClr val="3A3838"/>
                </a:highlight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F57CCA-BDCB-EE63-F763-7F94FE90CC25}"/>
                </a:ext>
              </a:extLst>
            </p:cNvPr>
            <p:cNvSpPr txBox="1"/>
            <p:nvPr/>
          </p:nvSpPr>
          <p:spPr>
            <a:xfrm>
              <a:off x="3650067" y="2349597"/>
              <a:ext cx="394979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err="1"/>
                <a:t>Dev</a:t>
              </a:r>
              <a:r>
                <a:rPr lang="en-US" altLang="ko-KR" sz="800" b="1" dirty="0" err="1">
                  <a:gradFill>
                    <a:gsLst>
                      <a:gs pos="0">
                        <a:srgbClr val="AFACA8"/>
                      </a:gs>
                      <a:gs pos="50000">
                        <a:schemeClr val="accent6">
                          <a:lumMod val="25000"/>
                          <a:tint val="44500"/>
                          <a:satMod val="160000"/>
                        </a:schemeClr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</a:rPr>
                <a:t>N</a:t>
              </a:r>
              <a:r>
                <a:rPr lang="en-US" altLang="ko-KR" sz="800" b="1" dirty="0" err="1">
                  <a:solidFill>
                    <a:srgbClr val="3A3838"/>
                  </a:solidFill>
                </a:rPr>
                <a:t>avi</a:t>
              </a:r>
              <a:r>
                <a:rPr lang="en-US" altLang="ko-KR" sz="800" b="1" dirty="0">
                  <a:solidFill>
                    <a:srgbClr val="3A3838"/>
                  </a:solidFill>
                </a:rPr>
                <a:t>                               </a:t>
              </a:r>
              <a:r>
                <a:rPr lang="en-US" altLang="ko-KR" sz="600" dirty="0">
                  <a:solidFill>
                    <a:srgbClr val="3A3838"/>
                  </a:solidFill>
                </a:rPr>
                <a:t>About us                 Curriculum                 </a:t>
              </a:r>
              <a:r>
                <a:rPr lang="en-US" altLang="ko-KR" sz="500" dirty="0">
                  <a:solidFill>
                    <a:srgbClr val="3A3838"/>
                  </a:solidFill>
                </a:rPr>
                <a:t>                                              My Page</a:t>
              </a:r>
              <a:r>
                <a:rPr lang="en-US" altLang="ko-KR" sz="600" b="1" dirty="0">
                  <a:solidFill>
                    <a:srgbClr val="3A3838"/>
                  </a:solidFill>
                </a:rPr>
                <a:t> </a:t>
              </a:r>
              <a:endParaRPr lang="ko-KR" altLang="en-US" sz="800" b="1" dirty="0">
                <a:solidFill>
                  <a:srgbClr val="3A3838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7F43888-61FA-0E04-71EA-4A7E2D0FFB3F}"/>
                </a:ext>
              </a:extLst>
            </p:cNvPr>
            <p:cNvSpPr/>
            <p:nvPr/>
          </p:nvSpPr>
          <p:spPr>
            <a:xfrm>
              <a:off x="3707808" y="2349597"/>
              <a:ext cx="3519229" cy="177124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A71BFB2-D46D-77FB-ED4C-6CDC6FD7FB58}"/>
                </a:ext>
              </a:extLst>
            </p:cNvPr>
            <p:cNvGrpSpPr/>
            <p:nvPr/>
          </p:nvGrpSpPr>
          <p:grpSpPr>
            <a:xfrm>
              <a:off x="5472565" y="3307595"/>
              <a:ext cx="1664160" cy="616558"/>
              <a:chOff x="2358199" y="1912983"/>
              <a:chExt cx="1664160" cy="826232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41197C97-5FCC-9554-6120-DDB31432A6E5}"/>
                  </a:ext>
                </a:extLst>
              </p:cNvPr>
              <p:cNvSpPr/>
              <p:nvPr/>
            </p:nvSpPr>
            <p:spPr>
              <a:xfrm>
                <a:off x="2428241" y="1972194"/>
                <a:ext cx="1548000" cy="197212"/>
              </a:xfrm>
              <a:prstGeom prst="roundRect">
                <a:avLst/>
              </a:prstGeom>
              <a:solidFill>
                <a:srgbClr val="F7F7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FF76A530-3C16-E0B6-DC0E-01C4D6116B91}"/>
                  </a:ext>
                </a:extLst>
              </p:cNvPr>
              <p:cNvSpPr/>
              <p:nvPr/>
            </p:nvSpPr>
            <p:spPr>
              <a:xfrm>
                <a:off x="2428241" y="1972194"/>
                <a:ext cx="392051" cy="197212"/>
              </a:xfrm>
              <a:prstGeom prst="roundRect">
                <a:avLst/>
              </a:prstGeom>
              <a:solidFill>
                <a:srgbClr val="DBDA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099742E-7071-1871-4C43-FDBE55858B6B}"/>
                  </a:ext>
                </a:extLst>
              </p:cNvPr>
              <p:cNvSpPr txBox="1"/>
              <p:nvPr/>
            </p:nvSpPr>
            <p:spPr>
              <a:xfrm>
                <a:off x="2358199" y="1912983"/>
                <a:ext cx="1664160" cy="288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b="1" dirty="0">
                    <a:solidFill>
                      <a:srgbClr val="3A3838"/>
                    </a:solidFill>
                  </a:rPr>
                  <a:t>Stage 1.     </a:t>
                </a:r>
                <a:r>
                  <a:rPr lang="en-US" altLang="ko-KR" sz="500" dirty="0">
                    <a:solidFill>
                      <a:srgbClr val="3A3838"/>
                    </a:solidFill>
                  </a:rPr>
                  <a:t>What is ---------------------------  ?</a:t>
                </a:r>
                <a:r>
                  <a:rPr lang="en-US" altLang="ko-KR" sz="800" b="1" dirty="0">
                    <a:solidFill>
                      <a:srgbClr val="3A3838"/>
                    </a:solidFill>
                  </a:rPr>
                  <a:t> </a:t>
                </a:r>
                <a:endParaRPr lang="ko-KR" altLang="en-US" sz="800" b="1" dirty="0">
                  <a:solidFill>
                    <a:srgbClr val="3A3838"/>
                  </a:solidFill>
                </a:endParaRPr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4EA41BED-170B-1AD6-299E-8E5F719FF92F}"/>
                  </a:ext>
                </a:extLst>
              </p:cNvPr>
              <p:cNvSpPr/>
              <p:nvPr/>
            </p:nvSpPr>
            <p:spPr>
              <a:xfrm>
                <a:off x="2428241" y="2245573"/>
                <a:ext cx="1548000" cy="197212"/>
              </a:xfrm>
              <a:prstGeom prst="roundRect">
                <a:avLst/>
              </a:prstGeom>
              <a:solidFill>
                <a:srgbClr val="F7F7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726EC81D-8451-1893-C50C-C26F4373672B}"/>
                  </a:ext>
                </a:extLst>
              </p:cNvPr>
              <p:cNvSpPr/>
              <p:nvPr/>
            </p:nvSpPr>
            <p:spPr>
              <a:xfrm>
                <a:off x="2428241" y="2245573"/>
                <a:ext cx="392051" cy="197212"/>
              </a:xfrm>
              <a:prstGeom prst="roundRect">
                <a:avLst/>
              </a:prstGeom>
              <a:solidFill>
                <a:srgbClr val="DBDA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94CEBCE-76AC-0AC1-D261-E8939C4CF9AC}"/>
                  </a:ext>
                </a:extLst>
              </p:cNvPr>
              <p:cNvSpPr txBox="1"/>
              <p:nvPr/>
            </p:nvSpPr>
            <p:spPr>
              <a:xfrm>
                <a:off x="2358199" y="2186375"/>
                <a:ext cx="1664160" cy="288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b="1" dirty="0">
                    <a:solidFill>
                      <a:srgbClr val="3A3838"/>
                    </a:solidFill>
                  </a:rPr>
                  <a:t>Stage 2.     </a:t>
                </a:r>
                <a:r>
                  <a:rPr lang="en-US" altLang="ko-KR" sz="500" dirty="0">
                    <a:solidFill>
                      <a:srgbClr val="3A3838"/>
                    </a:solidFill>
                  </a:rPr>
                  <a:t>What is ---------------------------  ?</a:t>
                </a:r>
                <a:r>
                  <a:rPr lang="en-US" altLang="ko-KR" sz="800" b="1" dirty="0">
                    <a:solidFill>
                      <a:srgbClr val="3A3838"/>
                    </a:solidFill>
                  </a:rPr>
                  <a:t> </a:t>
                </a:r>
                <a:endParaRPr lang="ko-KR" altLang="en-US" sz="800" b="1" dirty="0">
                  <a:solidFill>
                    <a:srgbClr val="3A3838"/>
                  </a:solidFill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EEFC5375-D0EC-04AD-79C3-BC9DBD6B511F}"/>
                  </a:ext>
                </a:extLst>
              </p:cNvPr>
              <p:cNvSpPr/>
              <p:nvPr/>
            </p:nvSpPr>
            <p:spPr>
              <a:xfrm>
                <a:off x="2428241" y="2509706"/>
                <a:ext cx="1548000" cy="197212"/>
              </a:xfrm>
              <a:prstGeom prst="roundRect">
                <a:avLst/>
              </a:prstGeom>
              <a:solidFill>
                <a:srgbClr val="F7F7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6335F320-8564-6F1B-EA99-B46EA3482ABC}"/>
                  </a:ext>
                </a:extLst>
              </p:cNvPr>
              <p:cNvSpPr/>
              <p:nvPr/>
            </p:nvSpPr>
            <p:spPr>
              <a:xfrm>
                <a:off x="2428241" y="2509706"/>
                <a:ext cx="392051" cy="197212"/>
              </a:xfrm>
              <a:prstGeom prst="roundRect">
                <a:avLst/>
              </a:prstGeom>
              <a:solidFill>
                <a:srgbClr val="DBDA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A52C840-364D-71F9-DC05-D3A999CAEDF5}"/>
                  </a:ext>
                </a:extLst>
              </p:cNvPr>
              <p:cNvSpPr txBox="1"/>
              <p:nvPr/>
            </p:nvSpPr>
            <p:spPr>
              <a:xfrm>
                <a:off x="2358199" y="2450505"/>
                <a:ext cx="1664160" cy="288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b="1" dirty="0">
                    <a:solidFill>
                      <a:srgbClr val="3A3838"/>
                    </a:solidFill>
                  </a:rPr>
                  <a:t>Stage 3.     </a:t>
                </a:r>
                <a:r>
                  <a:rPr lang="en-US" altLang="ko-KR" sz="500" dirty="0">
                    <a:solidFill>
                      <a:srgbClr val="3A3838"/>
                    </a:solidFill>
                  </a:rPr>
                  <a:t>What is ---------------------------  ?</a:t>
                </a:r>
                <a:r>
                  <a:rPr lang="en-US" altLang="ko-KR" sz="800" b="1" dirty="0">
                    <a:solidFill>
                      <a:srgbClr val="3A3838"/>
                    </a:solidFill>
                  </a:rPr>
                  <a:t> </a:t>
                </a:r>
                <a:endParaRPr lang="ko-KR" altLang="en-US" sz="800" b="1" dirty="0">
                  <a:solidFill>
                    <a:srgbClr val="3A3838"/>
                  </a:solidFill>
                </a:endParaRPr>
              </a:p>
            </p:txBody>
          </p: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E667D3B-8B7A-72F0-6D18-8EE85ACB8186}"/>
                </a:ext>
              </a:extLst>
            </p:cNvPr>
            <p:cNvSpPr/>
            <p:nvPr/>
          </p:nvSpPr>
          <p:spPr>
            <a:xfrm>
              <a:off x="3803595" y="3252991"/>
              <a:ext cx="1596438" cy="753144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25000"/>
                    <a:tint val="66000"/>
                    <a:satMod val="160000"/>
                  </a:schemeClr>
                </a:gs>
                <a:gs pos="50000">
                  <a:schemeClr val="accent6">
                    <a:lumMod val="25000"/>
                    <a:tint val="44500"/>
                    <a:satMod val="160000"/>
                  </a:schemeClr>
                </a:gs>
                <a:gs pos="100000">
                  <a:schemeClr val="accent6">
                    <a:lumMod val="25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06AC1C0-62F0-7EE4-4765-30CFC8F94BAA}"/>
                </a:ext>
              </a:extLst>
            </p:cNvPr>
            <p:cNvSpPr txBox="1"/>
            <p:nvPr/>
          </p:nvSpPr>
          <p:spPr>
            <a:xfrm>
              <a:off x="4734152" y="3241580"/>
              <a:ext cx="71106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rgbClr val="3A3838"/>
                  </a:solidFill>
                </a:rPr>
                <a:t>User Profile</a:t>
              </a:r>
              <a:endParaRPr lang="ko-KR" altLang="en-US" dirty="0"/>
            </a:p>
          </p:txBody>
        </p:sp>
      </p:grpSp>
      <p:pic>
        <p:nvPicPr>
          <p:cNvPr id="34" name="그림 3">
            <a:extLst>
              <a:ext uri="{FF2B5EF4-FFF2-40B4-BE49-F238E27FC236}">
                <a16:creationId xmlns:a16="http://schemas.microsoft.com/office/drawing/2014/main" id="{3D269DE7-593F-2DA7-82DB-CA275357AD8A}"/>
              </a:ext>
            </a:extLst>
          </p:cNvPr>
          <p:cNvPicPr/>
          <p:nvPr/>
        </p:nvPicPr>
        <p:blipFill rotWithShape="1">
          <a:blip r:embed="rId7"/>
          <a:srcRect l="34180" t="19756" r="6641" b="14457"/>
          <a:stretch/>
        </p:blipFill>
        <p:spPr>
          <a:xfrm>
            <a:off x="6187275" y="1909261"/>
            <a:ext cx="1581125" cy="1179224"/>
          </a:xfrm>
          <a:prstGeom prst="rect">
            <a:avLst/>
          </a:prstGeom>
          <a:ln w="0">
            <a:noFill/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C1D7FE03-8018-A088-C9E7-B1B0637692DA}"/>
              </a:ext>
            </a:extLst>
          </p:cNvPr>
          <p:cNvSpPr/>
          <p:nvPr/>
        </p:nvSpPr>
        <p:spPr>
          <a:xfrm>
            <a:off x="4337581" y="1693817"/>
            <a:ext cx="3511609" cy="4571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25000"/>
                  <a:tint val="66000"/>
                  <a:satMod val="160000"/>
                </a:schemeClr>
              </a:gs>
              <a:gs pos="50000">
                <a:schemeClr val="accent6">
                  <a:lumMod val="25000"/>
                  <a:tint val="44500"/>
                  <a:satMod val="160000"/>
                </a:schemeClr>
              </a:gs>
              <a:gs pos="100000">
                <a:schemeClr val="accent6">
                  <a:lumMod val="2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0FD3CAF-1168-7EBC-0E93-9F322F210B3A}"/>
              </a:ext>
            </a:extLst>
          </p:cNvPr>
          <p:cNvSpPr/>
          <p:nvPr/>
        </p:nvSpPr>
        <p:spPr>
          <a:xfrm>
            <a:off x="4329961" y="1508427"/>
            <a:ext cx="3519229" cy="17712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263CCD9-4A2E-F9C1-433C-9584FE7D4F85}"/>
              </a:ext>
            </a:extLst>
          </p:cNvPr>
          <p:cNvSpPr/>
          <p:nvPr/>
        </p:nvSpPr>
        <p:spPr>
          <a:xfrm>
            <a:off x="4397413" y="1796423"/>
            <a:ext cx="1602020" cy="136867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25000"/>
                  <a:tint val="66000"/>
                  <a:satMod val="160000"/>
                </a:schemeClr>
              </a:gs>
              <a:gs pos="50000">
                <a:schemeClr val="accent6">
                  <a:lumMod val="25000"/>
                  <a:tint val="44500"/>
                  <a:satMod val="160000"/>
                </a:schemeClr>
              </a:gs>
              <a:gs pos="100000">
                <a:schemeClr val="accent6">
                  <a:lumMod val="2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E50837-69B5-CA01-26B9-4889C942E191}"/>
              </a:ext>
            </a:extLst>
          </p:cNvPr>
          <p:cNvSpPr txBox="1"/>
          <p:nvPr/>
        </p:nvSpPr>
        <p:spPr>
          <a:xfrm>
            <a:off x="4352758" y="1785331"/>
            <a:ext cx="711061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b="1" dirty="0">
                <a:solidFill>
                  <a:srgbClr val="3A3838"/>
                </a:solidFill>
              </a:rPr>
              <a:t>My course</a:t>
            </a:r>
            <a:endParaRPr lang="ko-KR" altLang="en-US" sz="1400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30465E3-A78E-4C4A-1A73-34EBE5831F19}"/>
              </a:ext>
            </a:extLst>
          </p:cNvPr>
          <p:cNvSpPr/>
          <p:nvPr/>
        </p:nvSpPr>
        <p:spPr>
          <a:xfrm>
            <a:off x="4404632" y="1939354"/>
            <a:ext cx="1587550" cy="232178"/>
          </a:xfrm>
          <a:prstGeom prst="rect">
            <a:avLst/>
          </a:prstGeom>
          <a:solidFill>
            <a:schemeClr val="bg1"/>
          </a:solidFill>
          <a:ln>
            <a:gradFill flip="none" rotWithShape="1">
              <a:gsLst>
                <a:gs pos="0">
                  <a:srgbClr val="ACA9A4"/>
                </a:gs>
                <a:gs pos="100000">
                  <a:srgbClr val="E3E2E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D24FD66-032B-C381-D8CD-973826F42C1D}"/>
              </a:ext>
            </a:extLst>
          </p:cNvPr>
          <p:cNvGrpSpPr/>
          <p:nvPr/>
        </p:nvGrpSpPr>
        <p:grpSpPr>
          <a:xfrm>
            <a:off x="4480203" y="1968454"/>
            <a:ext cx="180000" cy="180000"/>
            <a:chOff x="2016477" y="1328050"/>
            <a:chExt cx="432000" cy="432000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B7CD3D1E-6BEE-BA10-762C-5C8654245626}"/>
                </a:ext>
              </a:extLst>
            </p:cNvPr>
            <p:cNvSpPr/>
            <p:nvPr/>
          </p:nvSpPr>
          <p:spPr>
            <a:xfrm>
              <a:off x="2016477" y="1328050"/>
              <a:ext cx="432000" cy="43200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Picture 2" descr="탐색&amp;자료구조] 👀완전탐색(exhaustive search) 알고리즘 + 📂배열(array)">
              <a:extLst>
                <a:ext uri="{FF2B5EF4-FFF2-40B4-BE49-F238E27FC236}">
                  <a16:creationId xmlns:a16="http://schemas.microsoft.com/office/drawing/2014/main" id="{2BF4D1E9-FFDB-4C1D-5381-3AFB2DC8EE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7912" y="1387141"/>
              <a:ext cx="369130" cy="369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EF0A937-6987-FEAE-96FB-555374962ACC}"/>
              </a:ext>
            </a:extLst>
          </p:cNvPr>
          <p:cNvSpPr txBox="1"/>
          <p:nvPr/>
        </p:nvSpPr>
        <p:spPr>
          <a:xfrm>
            <a:off x="4615131" y="1963819"/>
            <a:ext cx="1416422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00" b="1" dirty="0">
                <a:solidFill>
                  <a:srgbClr val="3A3838"/>
                </a:solidFill>
              </a:rPr>
              <a:t>Algorithm </a:t>
            </a:r>
            <a:r>
              <a:rPr lang="en-US" altLang="ko-KR" sz="400" dirty="0">
                <a:solidFill>
                  <a:srgbClr val="3A3838"/>
                </a:solidFill>
              </a:rPr>
              <a:t>| Stage 1. What is --------------------? </a:t>
            </a:r>
            <a:endParaRPr lang="ko-KR" altLang="en-US" sz="11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71C9BB7-0165-8C9F-156F-FF45DB7AA324}"/>
              </a:ext>
            </a:extLst>
          </p:cNvPr>
          <p:cNvSpPr txBox="1"/>
          <p:nvPr/>
        </p:nvSpPr>
        <p:spPr>
          <a:xfrm>
            <a:off x="4360940" y="2212340"/>
            <a:ext cx="711061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b="1" dirty="0">
                <a:solidFill>
                  <a:srgbClr val="3A3838"/>
                </a:solidFill>
              </a:rPr>
              <a:t>Problem</a:t>
            </a:r>
            <a:endParaRPr lang="ko-KR" altLang="en-US" sz="1400" b="1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A9BACD4-4E61-A643-C09C-B29593658778}"/>
              </a:ext>
            </a:extLst>
          </p:cNvPr>
          <p:cNvSpPr/>
          <p:nvPr/>
        </p:nvSpPr>
        <p:spPr>
          <a:xfrm>
            <a:off x="4411220" y="2357351"/>
            <a:ext cx="1587550" cy="355262"/>
          </a:xfrm>
          <a:prstGeom prst="rect">
            <a:avLst/>
          </a:prstGeom>
          <a:solidFill>
            <a:schemeClr val="bg1"/>
          </a:solidFill>
          <a:ln>
            <a:gradFill flip="none" rotWithShape="1">
              <a:gsLst>
                <a:gs pos="0">
                  <a:srgbClr val="ACA9A4"/>
                </a:gs>
                <a:gs pos="100000">
                  <a:srgbClr val="E3E2E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C484C68-BFB1-FF84-C768-BD7E06DB647B}"/>
              </a:ext>
            </a:extLst>
          </p:cNvPr>
          <p:cNvSpPr txBox="1"/>
          <p:nvPr/>
        </p:nvSpPr>
        <p:spPr>
          <a:xfrm>
            <a:off x="4397413" y="2361408"/>
            <a:ext cx="16097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" dirty="0">
                <a:solidFill>
                  <a:srgbClr val="3A3838"/>
                </a:solidFill>
              </a:rPr>
              <a:t>Print out this result by utilizing this function ---------------</a:t>
            </a:r>
          </a:p>
          <a:p>
            <a:r>
              <a:rPr lang="en-US" altLang="ko-KR" sz="400" dirty="0">
                <a:solidFill>
                  <a:srgbClr val="3A3838"/>
                </a:solidFill>
              </a:rPr>
              <a:t>Refer to this data in the video and make sure to include this in your code </a:t>
            </a:r>
            <a:endParaRPr lang="ko-KR" altLang="en-US" sz="11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A7502BE-2657-B3B0-9459-FD7E6F8BBE32}"/>
              </a:ext>
            </a:extLst>
          </p:cNvPr>
          <p:cNvSpPr txBox="1"/>
          <p:nvPr/>
        </p:nvSpPr>
        <p:spPr>
          <a:xfrm>
            <a:off x="4364294" y="2690834"/>
            <a:ext cx="91036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b="1" dirty="0">
                <a:solidFill>
                  <a:srgbClr val="3A3838"/>
                </a:solidFill>
              </a:rPr>
              <a:t>Test Case</a:t>
            </a:r>
            <a:endParaRPr lang="ko-KR" altLang="en-US" sz="1400" b="1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CB8C7C6-4B4E-C5ED-BBF7-F8B452C4F646}"/>
              </a:ext>
            </a:extLst>
          </p:cNvPr>
          <p:cNvSpPr/>
          <p:nvPr/>
        </p:nvSpPr>
        <p:spPr>
          <a:xfrm>
            <a:off x="4414574" y="2835845"/>
            <a:ext cx="1587550" cy="343953"/>
          </a:xfrm>
          <a:prstGeom prst="rect">
            <a:avLst/>
          </a:prstGeom>
          <a:solidFill>
            <a:schemeClr val="bg1"/>
          </a:solidFill>
          <a:ln>
            <a:gradFill flip="none" rotWithShape="1">
              <a:gsLst>
                <a:gs pos="0">
                  <a:srgbClr val="ACA9A4"/>
                </a:gs>
                <a:gs pos="100000">
                  <a:srgbClr val="E3E2E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220AD07-05FC-CBD5-D202-95034A4D4EE6}"/>
              </a:ext>
            </a:extLst>
          </p:cNvPr>
          <p:cNvSpPr txBox="1"/>
          <p:nvPr/>
        </p:nvSpPr>
        <p:spPr>
          <a:xfrm>
            <a:off x="4424107" y="2843357"/>
            <a:ext cx="1573250" cy="10800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endParaRPr lang="ko-KR" altLang="en-US" sz="1200" dirty="0"/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6E21CC35-143F-6E79-70B2-CD524D080DDF}"/>
              </a:ext>
            </a:extLst>
          </p:cNvPr>
          <p:cNvCxnSpPr>
            <a:cxnSpLocks/>
          </p:cNvCxnSpPr>
          <p:nvPr/>
        </p:nvCxnSpPr>
        <p:spPr>
          <a:xfrm>
            <a:off x="4411220" y="2949452"/>
            <a:ext cx="1587550" cy="0"/>
          </a:xfrm>
          <a:prstGeom prst="line">
            <a:avLst/>
          </a:prstGeom>
          <a:ln>
            <a:solidFill>
              <a:srgbClr val="AFAC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AAF0E20-5E78-2E7F-E209-C54C4B7D45D0}"/>
              </a:ext>
            </a:extLst>
          </p:cNvPr>
          <p:cNvSpPr txBox="1"/>
          <p:nvPr/>
        </p:nvSpPr>
        <p:spPr>
          <a:xfrm>
            <a:off x="6122751" y="1731368"/>
            <a:ext cx="711061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b="1" dirty="0">
                <a:solidFill>
                  <a:srgbClr val="3A3838"/>
                </a:solidFill>
              </a:rPr>
              <a:t>Code Editor</a:t>
            </a:r>
            <a:endParaRPr lang="ko-KR" altLang="en-US" sz="1400" b="1" dirty="0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2AA291AA-5D2A-8628-A0DA-15B713BF483B}"/>
              </a:ext>
            </a:extLst>
          </p:cNvPr>
          <p:cNvCxnSpPr>
            <a:cxnSpLocks/>
            <a:stCxn id="35" idx="2"/>
            <a:endCxn id="36" idx="2"/>
          </p:cNvCxnSpPr>
          <p:nvPr/>
        </p:nvCxnSpPr>
        <p:spPr>
          <a:xfrm flipH="1">
            <a:off x="6089576" y="1739536"/>
            <a:ext cx="3810" cy="1540134"/>
          </a:xfrm>
          <a:prstGeom prst="line">
            <a:avLst/>
          </a:prstGeom>
          <a:ln>
            <a:solidFill>
              <a:srgbClr val="C3C2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DD6D915E-A72F-A0C7-01BA-684CC9A3CB11}"/>
              </a:ext>
            </a:extLst>
          </p:cNvPr>
          <p:cNvSpPr txBox="1"/>
          <p:nvPr/>
        </p:nvSpPr>
        <p:spPr>
          <a:xfrm>
            <a:off x="4354352" y="2825277"/>
            <a:ext cx="1438925" cy="153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" dirty="0">
                <a:solidFill>
                  <a:srgbClr val="3A3838"/>
                </a:solidFill>
              </a:rPr>
              <a:t>Test Case 1 |</a:t>
            </a:r>
            <a:endParaRPr lang="ko-KR" altLang="en-US" sz="4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704A7FC-956C-B0D6-0E30-2D95CACD6B78}"/>
              </a:ext>
            </a:extLst>
          </p:cNvPr>
          <p:cNvSpPr txBox="1"/>
          <p:nvPr/>
        </p:nvSpPr>
        <p:spPr>
          <a:xfrm>
            <a:off x="4424327" y="2955699"/>
            <a:ext cx="1573250" cy="10800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endParaRPr lang="ko-KR" altLang="en-US" sz="1200" dirty="0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B4D115BB-CAAB-23D5-D770-9A8C627FD9E2}"/>
              </a:ext>
            </a:extLst>
          </p:cNvPr>
          <p:cNvCxnSpPr>
            <a:cxnSpLocks/>
          </p:cNvCxnSpPr>
          <p:nvPr/>
        </p:nvCxnSpPr>
        <p:spPr>
          <a:xfrm>
            <a:off x="4411440" y="3061794"/>
            <a:ext cx="1587550" cy="0"/>
          </a:xfrm>
          <a:prstGeom prst="line">
            <a:avLst/>
          </a:prstGeom>
          <a:ln>
            <a:solidFill>
              <a:srgbClr val="AFAC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28B514A-5B26-6021-F366-4661E41B8A16}"/>
              </a:ext>
            </a:extLst>
          </p:cNvPr>
          <p:cNvSpPr txBox="1"/>
          <p:nvPr/>
        </p:nvSpPr>
        <p:spPr>
          <a:xfrm>
            <a:off x="4354572" y="2937619"/>
            <a:ext cx="1438925" cy="153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" dirty="0">
                <a:solidFill>
                  <a:srgbClr val="3A3838"/>
                </a:solidFill>
              </a:rPr>
              <a:t>Test Case 2 |</a:t>
            </a:r>
            <a:endParaRPr lang="ko-KR" altLang="en-US" sz="4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51671BA-D183-B14A-1AC0-3D27AD6ADFB5}"/>
              </a:ext>
            </a:extLst>
          </p:cNvPr>
          <p:cNvSpPr txBox="1"/>
          <p:nvPr/>
        </p:nvSpPr>
        <p:spPr>
          <a:xfrm>
            <a:off x="4422513" y="3066797"/>
            <a:ext cx="1573250" cy="10800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endParaRPr lang="ko-KR" altLang="en-US" sz="12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FCFE8CE-84B3-9E5A-E0EA-4E954F6C63E4}"/>
              </a:ext>
            </a:extLst>
          </p:cNvPr>
          <p:cNvSpPr txBox="1"/>
          <p:nvPr/>
        </p:nvSpPr>
        <p:spPr>
          <a:xfrm>
            <a:off x="4352758" y="3048717"/>
            <a:ext cx="1438925" cy="153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" dirty="0">
                <a:solidFill>
                  <a:srgbClr val="3A3838"/>
                </a:solidFill>
              </a:rPr>
              <a:t>Test Case 3 |</a:t>
            </a:r>
            <a:endParaRPr lang="ko-KR" altLang="en-US" sz="4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16CB7D0-53A3-CE2B-9A82-A9178A9C0A2B}"/>
              </a:ext>
            </a:extLst>
          </p:cNvPr>
          <p:cNvSpPr txBox="1"/>
          <p:nvPr/>
        </p:nvSpPr>
        <p:spPr>
          <a:xfrm>
            <a:off x="4272219" y="1509485"/>
            <a:ext cx="39497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err="1"/>
              <a:t>Dev</a:t>
            </a:r>
            <a:r>
              <a:rPr lang="en-US" altLang="ko-KR" sz="800" b="1" dirty="0" err="1">
                <a:gradFill>
                  <a:gsLst>
                    <a:gs pos="0">
                      <a:srgbClr val="AFACA8"/>
                    </a:gs>
                    <a:gs pos="50000">
                      <a:schemeClr val="accent6">
                        <a:lumMod val="25000"/>
                        <a:tint val="44500"/>
                        <a:satMod val="160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</a:rPr>
              <a:t>N</a:t>
            </a:r>
            <a:r>
              <a:rPr lang="en-US" altLang="ko-KR" sz="800" b="1" dirty="0" err="1">
                <a:solidFill>
                  <a:srgbClr val="3A3838"/>
                </a:solidFill>
              </a:rPr>
              <a:t>avi</a:t>
            </a:r>
            <a:r>
              <a:rPr lang="en-US" altLang="ko-KR" sz="800" b="1" dirty="0">
                <a:solidFill>
                  <a:srgbClr val="3A3838"/>
                </a:solidFill>
              </a:rPr>
              <a:t>                               </a:t>
            </a:r>
            <a:r>
              <a:rPr lang="en-US" altLang="ko-KR" sz="600" dirty="0">
                <a:solidFill>
                  <a:srgbClr val="3A3838"/>
                </a:solidFill>
              </a:rPr>
              <a:t>About us                 Curriculum                 </a:t>
            </a:r>
            <a:r>
              <a:rPr lang="en-US" altLang="ko-KR" sz="500" dirty="0">
                <a:solidFill>
                  <a:srgbClr val="3A3838"/>
                </a:solidFill>
              </a:rPr>
              <a:t>                                              My Page</a:t>
            </a:r>
            <a:r>
              <a:rPr lang="en-US" altLang="ko-KR" sz="600" b="1" dirty="0">
                <a:solidFill>
                  <a:srgbClr val="3A3838"/>
                </a:solidFill>
              </a:rPr>
              <a:t> </a:t>
            </a:r>
            <a:endParaRPr lang="ko-KR" altLang="en-US" sz="800" b="1" dirty="0">
              <a:solidFill>
                <a:srgbClr val="3A3838"/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728348C-2E4C-217E-DB07-C8A8073B40B5}"/>
              </a:ext>
            </a:extLst>
          </p:cNvPr>
          <p:cNvSpPr/>
          <p:nvPr/>
        </p:nvSpPr>
        <p:spPr>
          <a:xfrm>
            <a:off x="8117431" y="1724185"/>
            <a:ext cx="1787237" cy="154146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25000"/>
                  <a:tint val="66000"/>
                  <a:satMod val="160000"/>
                </a:schemeClr>
              </a:gs>
              <a:gs pos="50000">
                <a:schemeClr val="accent6">
                  <a:lumMod val="25000"/>
                  <a:tint val="44500"/>
                  <a:satMod val="160000"/>
                </a:schemeClr>
              </a:gs>
              <a:gs pos="100000">
                <a:schemeClr val="accent6">
                  <a:lumMod val="2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EF3E71B-4F20-F96E-168F-D9E291FD5DB9}"/>
              </a:ext>
            </a:extLst>
          </p:cNvPr>
          <p:cNvSpPr/>
          <p:nvPr/>
        </p:nvSpPr>
        <p:spPr>
          <a:xfrm>
            <a:off x="8125051" y="1689853"/>
            <a:ext cx="3511609" cy="4571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25000"/>
                  <a:tint val="66000"/>
                  <a:satMod val="160000"/>
                </a:schemeClr>
              </a:gs>
              <a:gs pos="50000">
                <a:schemeClr val="accent6">
                  <a:lumMod val="25000"/>
                  <a:tint val="44500"/>
                  <a:satMod val="160000"/>
                </a:schemeClr>
              </a:gs>
              <a:gs pos="100000">
                <a:schemeClr val="accent6">
                  <a:lumMod val="2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D1E6FF2-BD90-BD03-39BF-A62A97DC634C}"/>
              </a:ext>
            </a:extLst>
          </p:cNvPr>
          <p:cNvSpPr/>
          <p:nvPr/>
        </p:nvSpPr>
        <p:spPr>
          <a:xfrm>
            <a:off x="8117431" y="1504463"/>
            <a:ext cx="3519229" cy="17712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47192DB-4930-9EB2-CC70-BB4AD0901A58}"/>
              </a:ext>
            </a:extLst>
          </p:cNvPr>
          <p:cNvSpPr txBox="1"/>
          <p:nvPr/>
        </p:nvSpPr>
        <p:spPr>
          <a:xfrm>
            <a:off x="9910221" y="1727404"/>
            <a:ext cx="7110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b="1" dirty="0" err="1"/>
              <a:t>Dev</a:t>
            </a:r>
            <a:r>
              <a:rPr lang="en-US" altLang="ko-KR" sz="600" b="1" dirty="0" err="1">
                <a:gradFill>
                  <a:gsLst>
                    <a:gs pos="0">
                      <a:srgbClr val="AFACA8"/>
                    </a:gs>
                    <a:gs pos="50000">
                      <a:schemeClr val="accent6">
                        <a:lumMod val="25000"/>
                        <a:tint val="44500"/>
                        <a:satMod val="160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</a:rPr>
              <a:t>N</a:t>
            </a:r>
            <a:r>
              <a:rPr lang="en-US" altLang="ko-KR" sz="600" b="1" dirty="0" err="1">
                <a:solidFill>
                  <a:srgbClr val="3A3838"/>
                </a:solidFill>
              </a:rPr>
              <a:t>avi</a:t>
            </a:r>
            <a:r>
              <a:rPr lang="en-US" altLang="ko-KR" sz="600" b="1" dirty="0">
                <a:solidFill>
                  <a:srgbClr val="3A3838"/>
                </a:solidFill>
              </a:rPr>
              <a:t> </a:t>
            </a:r>
            <a:r>
              <a:rPr lang="en-US" altLang="ko-KR" sz="600" b="1" dirty="0" err="1">
                <a:solidFill>
                  <a:srgbClr val="3A3838"/>
                </a:solidFill>
              </a:rPr>
              <a:t>Anaylsis</a:t>
            </a:r>
            <a:endParaRPr lang="ko-KR" altLang="en-US" sz="600" b="1" dirty="0"/>
          </a:p>
        </p:txBody>
      </p:sp>
      <p:pic>
        <p:nvPicPr>
          <p:cNvPr id="110" name="Picture 6" descr="10,581 인공지능 픽토그램 이미지, 스톡 사진 및 벡터 | Shutterstock">
            <a:extLst>
              <a:ext uri="{FF2B5EF4-FFF2-40B4-BE49-F238E27FC236}">
                <a16:creationId xmlns:a16="http://schemas.microsoft.com/office/drawing/2014/main" id="{D0E56EBF-C9A4-E6BB-20C0-F1E800118B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244297" y="1766588"/>
            <a:ext cx="351004" cy="42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D7DBE243-3279-3380-72A3-E37638947621}"/>
              </a:ext>
            </a:extLst>
          </p:cNvPr>
          <p:cNvSpPr txBox="1"/>
          <p:nvPr/>
        </p:nvSpPr>
        <p:spPr>
          <a:xfrm>
            <a:off x="8923634" y="1722875"/>
            <a:ext cx="711061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600" b="1" dirty="0">
                <a:solidFill>
                  <a:srgbClr val="3A3838"/>
                </a:solidFill>
              </a:rPr>
              <a:t>Test Result</a:t>
            </a:r>
            <a:endParaRPr lang="ko-KR" altLang="en-US" sz="1400" b="1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5A66AF1-EBD6-A8A8-DD2A-B0FCDD90283C}"/>
              </a:ext>
            </a:extLst>
          </p:cNvPr>
          <p:cNvSpPr/>
          <p:nvPr/>
        </p:nvSpPr>
        <p:spPr>
          <a:xfrm>
            <a:off x="8683748" y="1875558"/>
            <a:ext cx="1135275" cy="129295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0C42E7D-FE7D-C7E5-C403-9A238695BC50}"/>
              </a:ext>
            </a:extLst>
          </p:cNvPr>
          <p:cNvSpPr txBox="1"/>
          <p:nvPr/>
        </p:nvSpPr>
        <p:spPr>
          <a:xfrm>
            <a:off x="8059689" y="1505402"/>
            <a:ext cx="39497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err="1"/>
              <a:t>Dev</a:t>
            </a:r>
            <a:r>
              <a:rPr lang="en-US" altLang="ko-KR" sz="800" b="1" dirty="0" err="1">
                <a:gradFill>
                  <a:gsLst>
                    <a:gs pos="0">
                      <a:srgbClr val="AFACA8"/>
                    </a:gs>
                    <a:gs pos="50000">
                      <a:schemeClr val="accent6">
                        <a:lumMod val="25000"/>
                        <a:tint val="44500"/>
                        <a:satMod val="160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</a:rPr>
              <a:t>N</a:t>
            </a:r>
            <a:r>
              <a:rPr lang="en-US" altLang="ko-KR" sz="800" b="1" dirty="0" err="1">
                <a:solidFill>
                  <a:srgbClr val="3A3838"/>
                </a:solidFill>
              </a:rPr>
              <a:t>avi</a:t>
            </a:r>
            <a:r>
              <a:rPr lang="en-US" altLang="ko-KR" sz="800" b="1" dirty="0">
                <a:solidFill>
                  <a:srgbClr val="3A3838"/>
                </a:solidFill>
              </a:rPr>
              <a:t>                               </a:t>
            </a:r>
            <a:r>
              <a:rPr lang="en-US" altLang="ko-KR" sz="600" dirty="0">
                <a:solidFill>
                  <a:srgbClr val="3A3838"/>
                </a:solidFill>
              </a:rPr>
              <a:t>About us                 Curriculum                 </a:t>
            </a:r>
            <a:r>
              <a:rPr lang="en-US" altLang="ko-KR" sz="500" dirty="0">
                <a:solidFill>
                  <a:srgbClr val="3A3838"/>
                </a:solidFill>
              </a:rPr>
              <a:t>                                              My Page</a:t>
            </a:r>
            <a:r>
              <a:rPr lang="en-US" altLang="ko-KR" sz="600" b="1" dirty="0">
                <a:solidFill>
                  <a:srgbClr val="3A3838"/>
                </a:solidFill>
              </a:rPr>
              <a:t> </a:t>
            </a:r>
            <a:endParaRPr lang="ko-KR" altLang="en-US" sz="800" b="1" dirty="0">
              <a:solidFill>
                <a:srgbClr val="3A3838"/>
              </a:solidFill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9524F809-2B7D-1EBB-593E-0CB06F111ABC}"/>
              </a:ext>
            </a:extLst>
          </p:cNvPr>
          <p:cNvSpPr/>
          <p:nvPr/>
        </p:nvSpPr>
        <p:spPr>
          <a:xfrm>
            <a:off x="8181493" y="2564147"/>
            <a:ext cx="439701" cy="407450"/>
          </a:xfrm>
          <a:prstGeom prst="ellipse">
            <a:avLst/>
          </a:prstGeom>
          <a:solidFill>
            <a:srgbClr val="00A0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7" name="Picture 2" descr="액션 일러스트를 존중하는 귀여운 고양이 인공 지능 로봇 지원 캐릭터 | 프리미엄 벡터">
            <a:extLst>
              <a:ext uri="{FF2B5EF4-FFF2-40B4-BE49-F238E27FC236}">
                <a16:creationId xmlns:a16="http://schemas.microsoft.com/office/drawing/2014/main" id="{BB1AC0A6-0FAC-79A6-55B4-44E9D282D4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84626" y="2602349"/>
            <a:ext cx="248463" cy="32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말풍선: 사각형 117">
            <a:extLst>
              <a:ext uri="{FF2B5EF4-FFF2-40B4-BE49-F238E27FC236}">
                <a16:creationId xmlns:a16="http://schemas.microsoft.com/office/drawing/2014/main" id="{D3F167E8-A607-E236-1C08-A3712F9A612B}"/>
              </a:ext>
            </a:extLst>
          </p:cNvPr>
          <p:cNvSpPr/>
          <p:nvPr/>
        </p:nvSpPr>
        <p:spPr>
          <a:xfrm>
            <a:off x="8811308" y="2039966"/>
            <a:ext cx="1888882" cy="999447"/>
          </a:xfrm>
          <a:prstGeom prst="wedgeRectCallout">
            <a:avLst>
              <a:gd name="adj1" fmla="val -58956"/>
              <a:gd name="adj2" fmla="val 31241"/>
            </a:avLst>
          </a:prstGeom>
          <a:solidFill>
            <a:srgbClr val="00A0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1CD8C6BB-5B60-4CBD-F84D-334B894AB96B}"/>
              </a:ext>
            </a:extLst>
          </p:cNvPr>
          <p:cNvSpPr/>
          <p:nvPr/>
        </p:nvSpPr>
        <p:spPr>
          <a:xfrm>
            <a:off x="8943091" y="2181903"/>
            <a:ext cx="1621872" cy="7453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ABAFFCD-71A1-204E-DB64-46E82533EFE1}"/>
              </a:ext>
            </a:extLst>
          </p:cNvPr>
          <p:cNvSpPr txBox="1"/>
          <p:nvPr/>
        </p:nvSpPr>
        <p:spPr>
          <a:xfrm>
            <a:off x="8769949" y="2024301"/>
            <a:ext cx="66512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 err="1"/>
              <a:t>Dev</a:t>
            </a:r>
            <a:r>
              <a:rPr lang="en-US" altLang="ko-KR" sz="600" b="1" dirty="0" err="1">
                <a:gradFill>
                  <a:gsLst>
                    <a:gs pos="0">
                      <a:srgbClr val="AFACA8"/>
                    </a:gs>
                    <a:gs pos="50000">
                      <a:schemeClr val="accent6">
                        <a:lumMod val="25000"/>
                        <a:tint val="44500"/>
                        <a:satMod val="160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</a:rPr>
              <a:t>N</a:t>
            </a:r>
            <a:r>
              <a:rPr lang="en-US" altLang="ko-KR" sz="600" b="1" dirty="0" err="1">
                <a:solidFill>
                  <a:srgbClr val="3A3838"/>
                </a:solidFill>
              </a:rPr>
              <a:t>aviBot</a:t>
            </a:r>
            <a:endParaRPr lang="ko-KR" altLang="en-US" sz="600" b="1" dirty="0">
              <a:solidFill>
                <a:srgbClr val="3A3838"/>
              </a:solidFill>
            </a:endParaRPr>
          </a:p>
        </p:txBody>
      </p:sp>
      <p:sp>
        <p:nvSpPr>
          <p:cNvPr id="121" name="말풍선: 모서리가 둥근 사각형 120">
            <a:extLst>
              <a:ext uri="{FF2B5EF4-FFF2-40B4-BE49-F238E27FC236}">
                <a16:creationId xmlns:a16="http://schemas.microsoft.com/office/drawing/2014/main" id="{A59D20E9-ED59-B454-738C-CCBCEB10020B}"/>
              </a:ext>
            </a:extLst>
          </p:cNvPr>
          <p:cNvSpPr/>
          <p:nvPr/>
        </p:nvSpPr>
        <p:spPr>
          <a:xfrm>
            <a:off x="9061153" y="2230792"/>
            <a:ext cx="665127" cy="121920"/>
          </a:xfrm>
          <a:prstGeom prst="wedgeRoundRectCallout">
            <a:avLst>
              <a:gd name="adj1" fmla="val -59212"/>
              <a:gd name="adj2" fmla="val 25000"/>
              <a:gd name="adj3" fmla="val 16667"/>
            </a:avLst>
          </a:prstGeom>
          <a:solidFill>
            <a:srgbClr val="B9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말풍선: 모서리가 둥근 사각형 121">
            <a:extLst>
              <a:ext uri="{FF2B5EF4-FFF2-40B4-BE49-F238E27FC236}">
                <a16:creationId xmlns:a16="http://schemas.microsoft.com/office/drawing/2014/main" id="{67A8DD94-AD73-A1F9-855C-FA84C1E04A3D}"/>
              </a:ext>
            </a:extLst>
          </p:cNvPr>
          <p:cNvSpPr/>
          <p:nvPr/>
        </p:nvSpPr>
        <p:spPr>
          <a:xfrm>
            <a:off x="9318254" y="2381989"/>
            <a:ext cx="1137045" cy="180351"/>
          </a:xfrm>
          <a:prstGeom prst="wedgeRoundRectCallout">
            <a:avLst>
              <a:gd name="adj1" fmla="val 56223"/>
              <a:gd name="adj2" fmla="val 49294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2F6072EC-2A71-FE4A-11B1-3098105761D6}"/>
              </a:ext>
            </a:extLst>
          </p:cNvPr>
          <p:cNvSpPr/>
          <p:nvPr/>
        </p:nvSpPr>
        <p:spPr>
          <a:xfrm>
            <a:off x="363448" y="344281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0070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A777CDB-C0BA-7581-E643-B8AF7D5A37C2}"/>
              </a:ext>
            </a:extLst>
          </p:cNvPr>
          <p:cNvSpPr txBox="1"/>
          <p:nvPr/>
        </p:nvSpPr>
        <p:spPr>
          <a:xfrm>
            <a:off x="566634" y="383977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1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80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047" grpId="0"/>
      <p:bldP spid="109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0222C00-6419-E151-5CC6-877D3C2943DC}"/>
              </a:ext>
            </a:extLst>
          </p:cNvPr>
          <p:cNvSpPr/>
          <p:nvPr/>
        </p:nvSpPr>
        <p:spPr>
          <a:xfrm>
            <a:off x="8045574" y="4803195"/>
            <a:ext cx="1787237" cy="154146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25000"/>
                  <a:tint val="66000"/>
                  <a:satMod val="160000"/>
                </a:schemeClr>
              </a:gs>
              <a:gs pos="50000">
                <a:schemeClr val="accent6">
                  <a:lumMod val="25000"/>
                  <a:tint val="44500"/>
                  <a:satMod val="160000"/>
                </a:schemeClr>
              </a:gs>
              <a:gs pos="100000">
                <a:schemeClr val="accent6">
                  <a:lumMod val="2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BF5377E-1E9B-55CB-A93D-805CBE60E93B}"/>
              </a:ext>
            </a:extLst>
          </p:cNvPr>
          <p:cNvSpPr txBox="1"/>
          <p:nvPr/>
        </p:nvSpPr>
        <p:spPr>
          <a:xfrm>
            <a:off x="1553828" y="335362"/>
            <a:ext cx="2517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</a:schemeClr>
                </a:solidFill>
              </a:rPr>
              <a:t>Overview – User Flow</a:t>
            </a:r>
            <a:endParaRPr lang="ko-KR" altLang="en-US" sz="2400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D8E2ECA-0F7D-34BA-AEC5-C45106E369CB}"/>
              </a:ext>
            </a:extLst>
          </p:cNvPr>
          <p:cNvSpPr/>
          <p:nvPr/>
        </p:nvSpPr>
        <p:spPr>
          <a:xfrm>
            <a:off x="431966" y="2076781"/>
            <a:ext cx="2380572" cy="40011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FFFFFF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E9D8F0F-8257-B19A-7D23-7DC0F41F5129}"/>
              </a:ext>
            </a:extLst>
          </p:cNvPr>
          <p:cNvSpPr txBox="1"/>
          <p:nvPr/>
        </p:nvSpPr>
        <p:spPr>
          <a:xfrm>
            <a:off x="834109" y="2088158"/>
            <a:ext cx="1554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Landing Page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6DB2595-05E5-3316-4557-8E367ABE906B}"/>
              </a:ext>
            </a:extLst>
          </p:cNvPr>
          <p:cNvGrpSpPr/>
          <p:nvPr/>
        </p:nvGrpSpPr>
        <p:grpSpPr>
          <a:xfrm>
            <a:off x="3715428" y="1153213"/>
            <a:ext cx="2380572" cy="401327"/>
            <a:chOff x="928225" y="2285197"/>
            <a:chExt cx="2041451" cy="843395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111F8FB3-C327-E832-A08D-92465298C8C7}"/>
                </a:ext>
              </a:extLst>
            </p:cNvPr>
            <p:cNvSpPr/>
            <p:nvPr/>
          </p:nvSpPr>
          <p:spPr>
            <a:xfrm>
              <a:off x="928225" y="2285197"/>
              <a:ext cx="2041451" cy="84083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038CE94-A741-759E-CAF6-317A250C7996}"/>
                </a:ext>
              </a:extLst>
            </p:cNvPr>
            <p:cNvSpPr txBox="1"/>
            <p:nvPr/>
          </p:nvSpPr>
          <p:spPr>
            <a:xfrm>
              <a:off x="1391988" y="2287755"/>
              <a:ext cx="1094826" cy="8408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>
                      <a:lumMod val="95000"/>
                    </a:schemeClr>
                  </a:solidFill>
                </a:rPr>
                <a:t>Main Page</a:t>
              </a:r>
              <a:endParaRPr lang="ko-KR" altLang="en-US" sz="2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964BEE3-A0D3-5B11-7F4F-8AC29757F91A}"/>
              </a:ext>
            </a:extLst>
          </p:cNvPr>
          <p:cNvSpPr/>
          <p:nvPr/>
        </p:nvSpPr>
        <p:spPr>
          <a:xfrm>
            <a:off x="431966" y="2543020"/>
            <a:ext cx="2380572" cy="40011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2B66B92-D402-2932-DD59-CE0FF9EBBC1E}"/>
              </a:ext>
            </a:extLst>
          </p:cNvPr>
          <p:cNvSpPr txBox="1"/>
          <p:nvPr/>
        </p:nvSpPr>
        <p:spPr>
          <a:xfrm>
            <a:off x="978023" y="2554397"/>
            <a:ext cx="1295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Login Page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6" name="화살표: 오른쪽 75">
            <a:extLst>
              <a:ext uri="{FF2B5EF4-FFF2-40B4-BE49-F238E27FC236}">
                <a16:creationId xmlns:a16="http://schemas.microsoft.com/office/drawing/2014/main" id="{898B1EBE-1216-3238-2292-A10D673FEA81}"/>
              </a:ext>
            </a:extLst>
          </p:cNvPr>
          <p:cNvSpPr/>
          <p:nvPr/>
        </p:nvSpPr>
        <p:spPr>
          <a:xfrm>
            <a:off x="2947466" y="2194794"/>
            <a:ext cx="514226" cy="620474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6CEA7C5B-C4DF-0144-A1B5-4E7CAF26D1AF}"/>
              </a:ext>
            </a:extLst>
          </p:cNvPr>
          <p:cNvGrpSpPr/>
          <p:nvPr/>
        </p:nvGrpSpPr>
        <p:grpSpPr>
          <a:xfrm>
            <a:off x="3654965" y="1660805"/>
            <a:ext cx="3949795" cy="1771243"/>
            <a:chOff x="3650067" y="2349597"/>
            <a:chExt cx="3949795" cy="1771243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D608AE62-C4B2-D2DF-1B96-0E6EC9CFBBA8}"/>
                </a:ext>
              </a:extLst>
            </p:cNvPr>
            <p:cNvSpPr/>
            <p:nvPr/>
          </p:nvSpPr>
          <p:spPr>
            <a:xfrm>
              <a:off x="3715428" y="2534987"/>
              <a:ext cx="3511609" cy="63067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25000"/>
                    <a:tint val="66000"/>
                    <a:satMod val="160000"/>
                  </a:schemeClr>
                </a:gs>
                <a:gs pos="50000">
                  <a:schemeClr val="accent6">
                    <a:lumMod val="25000"/>
                    <a:tint val="44500"/>
                    <a:satMod val="160000"/>
                  </a:schemeClr>
                </a:gs>
                <a:gs pos="100000">
                  <a:schemeClr val="accent6">
                    <a:lumMod val="25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8" name="Picture 4" descr="Data Structure Icon. Line Style Element from Data Organization Collection.  Thin Data Structure Icon for Templates, Infographics Stock Illustration -  Illustration of structure, hierarchy: 203775477">
              <a:extLst>
                <a:ext uri="{FF2B5EF4-FFF2-40B4-BE49-F238E27FC236}">
                  <a16:creationId xmlns:a16="http://schemas.microsoft.com/office/drawing/2014/main" id="{2278FF82-FC30-6B80-79C5-D987D78823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screen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971315" y="2578564"/>
              <a:ext cx="428718" cy="428718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AA9821D5-048A-EB01-8541-D972803D52E2}"/>
                </a:ext>
              </a:extLst>
            </p:cNvPr>
            <p:cNvGrpSpPr/>
            <p:nvPr/>
          </p:nvGrpSpPr>
          <p:grpSpPr>
            <a:xfrm>
              <a:off x="5713082" y="2594640"/>
              <a:ext cx="407686" cy="415789"/>
              <a:chOff x="2016477" y="1328050"/>
              <a:chExt cx="432000" cy="432000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66C53791-8419-E95A-CAA9-F59AF297DACF}"/>
                  </a:ext>
                </a:extLst>
              </p:cNvPr>
              <p:cNvSpPr/>
              <p:nvPr/>
            </p:nvSpPr>
            <p:spPr>
              <a:xfrm>
                <a:off x="2016477" y="1328050"/>
                <a:ext cx="432000" cy="432000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1" name="Picture 2" descr="탐색&amp;자료구조] 👀완전탐색(exhaustive search) 알고리즘 + 📂배열(array)">
                <a:extLst>
                  <a:ext uri="{FF2B5EF4-FFF2-40B4-BE49-F238E27FC236}">
                    <a16:creationId xmlns:a16="http://schemas.microsoft.com/office/drawing/2014/main" id="{72CE4368-4424-3B0E-15B0-02515BC59B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7912" y="1387141"/>
                <a:ext cx="369130" cy="3691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C2D0EA3B-749B-6F54-EDD4-FD283AC653E9}"/>
                </a:ext>
              </a:extLst>
            </p:cNvPr>
            <p:cNvSpPr/>
            <p:nvPr/>
          </p:nvSpPr>
          <p:spPr>
            <a:xfrm>
              <a:off x="6516019" y="2591721"/>
              <a:ext cx="407686" cy="415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래픽 82">
              <a:extLst>
                <a:ext uri="{FF2B5EF4-FFF2-40B4-BE49-F238E27FC236}">
                  <a16:creationId xmlns:a16="http://schemas.microsoft.com/office/drawing/2014/main" id="{FAAF2A37-4931-747E-1AA7-DF04792FA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476648" y="2577297"/>
              <a:ext cx="501573" cy="501573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C123B6B-82B6-4FBA-702E-A52E234AC2B7}"/>
                </a:ext>
              </a:extLst>
            </p:cNvPr>
            <p:cNvSpPr txBox="1"/>
            <p:nvPr/>
          </p:nvSpPr>
          <p:spPr>
            <a:xfrm>
              <a:off x="4860688" y="3006159"/>
              <a:ext cx="647934" cy="1645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75000"/>
                </a:lnSpc>
              </a:pPr>
              <a:r>
                <a:rPr lang="en-US" altLang="ko-KR" sz="600" b="1" dirty="0">
                  <a:solidFill>
                    <a:srgbClr val="000000"/>
                  </a:solidFill>
                </a:rPr>
                <a:t>Data structure</a:t>
              </a:r>
              <a:endParaRPr lang="ko-KR" altLang="en-US" sz="600" b="1" dirty="0">
                <a:solidFill>
                  <a:srgbClr val="000000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EF6DEE9-7AE5-5B8A-C3A7-B44BEFCB2CFB}"/>
                </a:ext>
              </a:extLst>
            </p:cNvPr>
            <p:cNvSpPr txBox="1"/>
            <p:nvPr/>
          </p:nvSpPr>
          <p:spPr>
            <a:xfrm>
              <a:off x="5663491" y="3006159"/>
              <a:ext cx="506869" cy="1645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75000"/>
                </a:lnSpc>
              </a:pPr>
              <a:r>
                <a:rPr lang="en-US" altLang="ko-KR" sz="600" b="1" dirty="0">
                  <a:solidFill>
                    <a:schemeClr val="bg1"/>
                  </a:solidFill>
                  <a:highlight>
                    <a:srgbClr val="3A3838"/>
                  </a:highlight>
                </a:rPr>
                <a:t>Algorithm</a:t>
              </a:r>
              <a:endParaRPr lang="ko-KR" altLang="en-US" sz="600" b="1" dirty="0">
                <a:solidFill>
                  <a:schemeClr val="bg1"/>
                </a:solidFill>
                <a:highlight>
                  <a:srgbClr val="3A3838"/>
                </a:highlight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6B80B6A-EA7B-9F58-0FA3-C439BEC3FA51}"/>
                </a:ext>
              </a:extLst>
            </p:cNvPr>
            <p:cNvSpPr txBox="1"/>
            <p:nvPr/>
          </p:nvSpPr>
          <p:spPr>
            <a:xfrm>
              <a:off x="3650067" y="2349597"/>
              <a:ext cx="394979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err="1"/>
                <a:t>Dev</a:t>
              </a:r>
              <a:r>
                <a:rPr lang="en-US" altLang="ko-KR" sz="800" b="1" dirty="0" err="1">
                  <a:gradFill>
                    <a:gsLst>
                      <a:gs pos="0">
                        <a:srgbClr val="AFACA8"/>
                      </a:gs>
                      <a:gs pos="50000">
                        <a:schemeClr val="accent6">
                          <a:lumMod val="25000"/>
                          <a:tint val="44500"/>
                          <a:satMod val="160000"/>
                        </a:schemeClr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</a:rPr>
                <a:t>N</a:t>
              </a:r>
              <a:r>
                <a:rPr lang="en-US" altLang="ko-KR" sz="800" b="1" dirty="0" err="1">
                  <a:solidFill>
                    <a:srgbClr val="3A3838"/>
                  </a:solidFill>
                </a:rPr>
                <a:t>avi</a:t>
              </a:r>
              <a:r>
                <a:rPr lang="en-US" altLang="ko-KR" sz="800" b="1" dirty="0">
                  <a:solidFill>
                    <a:srgbClr val="3A3838"/>
                  </a:solidFill>
                </a:rPr>
                <a:t>                               </a:t>
              </a:r>
              <a:r>
                <a:rPr lang="en-US" altLang="ko-KR" sz="600" dirty="0">
                  <a:solidFill>
                    <a:srgbClr val="3A3838"/>
                  </a:solidFill>
                </a:rPr>
                <a:t>About us                 Curriculum                 </a:t>
              </a:r>
              <a:r>
                <a:rPr lang="en-US" altLang="ko-KR" sz="500" dirty="0">
                  <a:solidFill>
                    <a:srgbClr val="3A3838"/>
                  </a:solidFill>
                </a:rPr>
                <a:t>                                              My Page</a:t>
              </a:r>
              <a:r>
                <a:rPr lang="en-US" altLang="ko-KR" sz="600" b="1" dirty="0">
                  <a:solidFill>
                    <a:srgbClr val="3A3838"/>
                  </a:solidFill>
                </a:rPr>
                <a:t> </a:t>
              </a:r>
              <a:endParaRPr lang="ko-KR" altLang="en-US" sz="800" b="1" dirty="0">
                <a:solidFill>
                  <a:srgbClr val="3A3838"/>
                </a:solidFill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7C8D6830-D299-CCF5-983E-B4F18B94B3C0}"/>
                </a:ext>
              </a:extLst>
            </p:cNvPr>
            <p:cNvSpPr/>
            <p:nvPr/>
          </p:nvSpPr>
          <p:spPr>
            <a:xfrm>
              <a:off x="3707808" y="2349597"/>
              <a:ext cx="3519229" cy="177124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CB8DF76A-090B-9F8F-9AFB-42AE291A2CD1}"/>
                </a:ext>
              </a:extLst>
            </p:cNvPr>
            <p:cNvGrpSpPr/>
            <p:nvPr/>
          </p:nvGrpSpPr>
          <p:grpSpPr>
            <a:xfrm>
              <a:off x="5472565" y="3307595"/>
              <a:ext cx="1664160" cy="616558"/>
              <a:chOff x="2358199" y="1912983"/>
              <a:chExt cx="1664160" cy="826232"/>
            </a:xfrm>
          </p:grpSpPr>
          <p:sp>
            <p:nvSpPr>
              <p:cNvPr id="89" name="사각형: 둥근 모서리 88">
                <a:extLst>
                  <a:ext uri="{FF2B5EF4-FFF2-40B4-BE49-F238E27FC236}">
                    <a16:creationId xmlns:a16="http://schemas.microsoft.com/office/drawing/2014/main" id="{F8CBE709-975C-ED0A-9F59-200F63C0EAC0}"/>
                  </a:ext>
                </a:extLst>
              </p:cNvPr>
              <p:cNvSpPr/>
              <p:nvPr/>
            </p:nvSpPr>
            <p:spPr>
              <a:xfrm>
                <a:off x="2428241" y="1972194"/>
                <a:ext cx="1548000" cy="197212"/>
              </a:xfrm>
              <a:prstGeom prst="roundRect">
                <a:avLst/>
              </a:prstGeom>
              <a:solidFill>
                <a:srgbClr val="F7F7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0" name="사각형: 둥근 모서리 89">
                <a:extLst>
                  <a:ext uri="{FF2B5EF4-FFF2-40B4-BE49-F238E27FC236}">
                    <a16:creationId xmlns:a16="http://schemas.microsoft.com/office/drawing/2014/main" id="{CD8770A5-DFDC-ADBC-CFFE-C1ED1C573399}"/>
                  </a:ext>
                </a:extLst>
              </p:cNvPr>
              <p:cNvSpPr/>
              <p:nvPr/>
            </p:nvSpPr>
            <p:spPr>
              <a:xfrm>
                <a:off x="2428241" y="1972194"/>
                <a:ext cx="392051" cy="197212"/>
              </a:xfrm>
              <a:prstGeom prst="roundRect">
                <a:avLst/>
              </a:prstGeom>
              <a:solidFill>
                <a:srgbClr val="DBDA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07C12659-596A-4A91-828D-F0F0E4CC1F4A}"/>
                  </a:ext>
                </a:extLst>
              </p:cNvPr>
              <p:cNvSpPr txBox="1"/>
              <p:nvPr/>
            </p:nvSpPr>
            <p:spPr>
              <a:xfrm>
                <a:off x="2358199" y="1912983"/>
                <a:ext cx="1664160" cy="288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b="1" dirty="0">
                    <a:solidFill>
                      <a:srgbClr val="3A3838"/>
                    </a:solidFill>
                  </a:rPr>
                  <a:t>Stage 1.     </a:t>
                </a:r>
                <a:r>
                  <a:rPr lang="en-US" altLang="ko-KR" sz="500" dirty="0">
                    <a:solidFill>
                      <a:srgbClr val="3A3838"/>
                    </a:solidFill>
                  </a:rPr>
                  <a:t>What is ---------------------------  ?</a:t>
                </a:r>
                <a:r>
                  <a:rPr lang="en-US" altLang="ko-KR" sz="800" b="1" dirty="0">
                    <a:solidFill>
                      <a:srgbClr val="3A3838"/>
                    </a:solidFill>
                  </a:rPr>
                  <a:t> </a:t>
                </a:r>
                <a:endParaRPr lang="ko-KR" altLang="en-US" sz="800" b="1" dirty="0">
                  <a:solidFill>
                    <a:srgbClr val="3A3838"/>
                  </a:solidFill>
                </a:endParaRPr>
              </a:p>
            </p:txBody>
          </p:sp>
          <p:sp>
            <p:nvSpPr>
              <p:cNvPr id="92" name="사각형: 둥근 모서리 91">
                <a:extLst>
                  <a:ext uri="{FF2B5EF4-FFF2-40B4-BE49-F238E27FC236}">
                    <a16:creationId xmlns:a16="http://schemas.microsoft.com/office/drawing/2014/main" id="{C575929E-A7DC-88CA-1606-23A130C3F077}"/>
                  </a:ext>
                </a:extLst>
              </p:cNvPr>
              <p:cNvSpPr/>
              <p:nvPr/>
            </p:nvSpPr>
            <p:spPr>
              <a:xfrm>
                <a:off x="2428241" y="2245573"/>
                <a:ext cx="1548000" cy="197212"/>
              </a:xfrm>
              <a:prstGeom prst="roundRect">
                <a:avLst/>
              </a:prstGeom>
              <a:solidFill>
                <a:srgbClr val="F7F7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3" name="사각형: 둥근 모서리 92">
                <a:extLst>
                  <a:ext uri="{FF2B5EF4-FFF2-40B4-BE49-F238E27FC236}">
                    <a16:creationId xmlns:a16="http://schemas.microsoft.com/office/drawing/2014/main" id="{65D92EF0-E0F5-E101-1023-19AE3A738EDD}"/>
                  </a:ext>
                </a:extLst>
              </p:cNvPr>
              <p:cNvSpPr/>
              <p:nvPr/>
            </p:nvSpPr>
            <p:spPr>
              <a:xfrm>
                <a:off x="2428241" y="2245573"/>
                <a:ext cx="392051" cy="197212"/>
              </a:xfrm>
              <a:prstGeom prst="roundRect">
                <a:avLst/>
              </a:prstGeom>
              <a:solidFill>
                <a:srgbClr val="DBDA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3B6CCEF-B299-F9B4-C732-5A4A4851E6E6}"/>
                  </a:ext>
                </a:extLst>
              </p:cNvPr>
              <p:cNvSpPr txBox="1"/>
              <p:nvPr/>
            </p:nvSpPr>
            <p:spPr>
              <a:xfrm>
                <a:off x="2358199" y="2186375"/>
                <a:ext cx="1664160" cy="288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b="1" dirty="0">
                    <a:solidFill>
                      <a:srgbClr val="3A3838"/>
                    </a:solidFill>
                  </a:rPr>
                  <a:t>Stage 2.     </a:t>
                </a:r>
                <a:r>
                  <a:rPr lang="en-US" altLang="ko-KR" sz="500" dirty="0">
                    <a:solidFill>
                      <a:srgbClr val="3A3838"/>
                    </a:solidFill>
                  </a:rPr>
                  <a:t>What is ---------------------------  ?</a:t>
                </a:r>
                <a:r>
                  <a:rPr lang="en-US" altLang="ko-KR" sz="800" b="1" dirty="0">
                    <a:solidFill>
                      <a:srgbClr val="3A3838"/>
                    </a:solidFill>
                  </a:rPr>
                  <a:t> </a:t>
                </a:r>
                <a:endParaRPr lang="ko-KR" altLang="en-US" sz="800" b="1" dirty="0">
                  <a:solidFill>
                    <a:srgbClr val="3A3838"/>
                  </a:solidFill>
                </a:endParaRPr>
              </a:p>
            </p:txBody>
          </p:sp>
          <p:sp>
            <p:nvSpPr>
              <p:cNvPr id="95" name="사각형: 둥근 모서리 94">
                <a:extLst>
                  <a:ext uri="{FF2B5EF4-FFF2-40B4-BE49-F238E27FC236}">
                    <a16:creationId xmlns:a16="http://schemas.microsoft.com/office/drawing/2014/main" id="{ABC40795-2C49-3C9E-AF91-8307C893342D}"/>
                  </a:ext>
                </a:extLst>
              </p:cNvPr>
              <p:cNvSpPr/>
              <p:nvPr/>
            </p:nvSpPr>
            <p:spPr>
              <a:xfrm>
                <a:off x="2428241" y="2509706"/>
                <a:ext cx="1548000" cy="197212"/>
              </a:xfrm>
              <a:prstGeom prst="roundRect">
                <a:avLst/>
              </a:prstGeom>
              <a:solidFill>
                <a:srgbClr val="F7F7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6" name="사각형: 둥근 모서리 95">
                <a:extLst>
                  <a:ext uri="{FF2B5EF4-FFF2-40B4-BE49-F238E27FC236}">
                    <a16:creationId xmlns:a16="http://schemas.microsoft.com/office/drawing/2014/main" id="{099436E6-C8D0-4F7B-95CD-7C0A503916E2}"/>
                  </a:ext>
                </a:extLst>
              </p:cNvPr>
              <p:cNvSpPr/>
              <p:nvPr/>
            </p:nvSpPr>
            <p:spPr>
              <a:xfrm>
                <a:off x="2428241" y="2509706"/>
                <a:ext cx="392051" cy="197212"/>
              </a:xfrm>
              <a:prstGeom prst="roundRect">
                <a:avLst/>
              </a:prstGeom>
              <a:solidFill>
                <a:srgbClr val="DBDA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4B83DF7-42D6-6DC7-7808-CBD2906C1A4A}"/>
                  </a:ext>
                </a:extLst>
              </p:cNvPr>
              <p:cNvSpPr txBox="1"/>
              <p:nvPr/>
            </p:nvSpPr>
            <p:spPr>
              <a:xfrm>
                <a:off x="2358199" y="2450505"/>
                <a:ext cx="1664160" cy="288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b="1" dirty="0">
                    <a:solidFill>
                      <a:srgbClr val="3A3838"/>
                    </a:solidFill>
                  </a:rPr>
                  <a:t>Stage 3.     </a:t>
                </a:r>
                <a:r>
                  <a:rPr lang="en-US" altLang="ko-KR" sz="500" dirty="0">
                    <a:solidFill>
                      <a:srgbClr val="3A3838"/>
                    </a:solidFill>
                  </a:rPr>
                  <a:t>What is ---------------------------  ?</a:t>
                </a:r>
                <a:r>
                  <a:rPr lang="en-US" altLang="ko-KR" sz="800" b="1" dirty="0">
                    <a:solidFill>
                      <a:srgbClr val="3A3838"/>
                    </a:solidFill>
                  </a:rPr>
                  <a:t> </a:t>
                </a:r>
                <a:endParaRPr lang="ko-KR" altLang="en-US" sz="800" b="1" dirty="0">
                  <a:solidFill>
                    <a:srgbClr val="3A3838"/>
                  </a:solidFill>
                </a:endParaRPr>
              </a:p>
            </p:txBody>
          </p:sp>
        </p:grp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247EF06E-A71E-A66D-D5D7-4EC39FF5E674}"/>
                </a:ext>
              </a:extLst>
            </p:cNvPr>
            <p:cNvSpPr/>
            <p:nvPr/>
          </p:nvSpPr>
          <p:spPr>
            <a:xfrm>
              <a:off x="3803595" y="3252991"/>
              <a:ext cx="1596438" cy="753144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25000"/>
                    <a:tint val="66000"/>
                    <a:satMod val="160000"/>
                  </a:schemeClr>
                </a:gs>
                <a:gs pos="50000">
                  <a:schemeClr val="accent6">
                    <a:lumMod val="25000"/>
                    <a:tint val="44500"/>
                    <a:satMod val="160000"/>
                  </a:schemeClr>
                </a:gs>
                <a:gs pos="100000">
                  <a:schemeClr val="accent6">
                    <a:lumMod val="25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EC194FC4-16D8-8AAF-94E2-D5B83FFA086E}"/>
                </a:ext>
              </a:extLst>
            </p:cNvPr>
            <p:cNvSpPr txBox="1"/>
            <p:nvPr/>
          </p:nvSpPr>
          <p:spPr>
            <a:xfrm>
              <a:off x="4734152" y="3241580"/>
              <a:ext cx="71106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rgbClr val="3A3838"/>
                  </a:solidFill>
                </a:rPr>
                <a:t>User Profile</a:t>
              </a:r>
              <a:endParaRPr lang="ko-KR" altLang="en-US" dirty="0"/>
            </a:p>
          </p:txBody>
        </p:sp>
      </p:grpSp>
      <p:pic>
        <p:nvPicPr>
          <p:cNvPr id="101" name="그림 3">
            <a:extLst>
              <a:ext uri="{FF2B5EF4-FFF2-40B4-BE49-F238E27FC236}">
                <a16:creationId xmlns:a16="http://schemas.microsoft.com/office/drawing/2014/main" id="{981ABD29-D988-F049-3D47-257A7DCDEB26}"/>
              </a:ext>
            </a:extLst>
          </p:cNvPr>
          <p:cNvPicPr/>
          <p:nvPr/>
        </p:nvPicPr>
        <p:blipFill rotWithShape="1">
          <a:blip r:embed="rId7"/>
          <a:srcRect l="34180" t="19756" r="6641" b="14457"/>
          <a:stretch/>
        </p:blipFill>
        <p:spPr>
          <a:xfrm>
            <a:off x="9902888" y="2066472"/>
            <a:ext cx="1581125" cy="1179224"/>
          </a:xfrm>
          <a:prstGeom prst="rect">
            <a:avLst/>
          </a:prstGeom>
          <a:ln w="0">
            <a:noFill/>
          </a:ln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EE9A98C-D0D8-5421-8C52-4222164D7E14}"/>
              </a:ext>
            </a:extLst>
          </p:cNvPr>
          <p:cNvSpPr/>
          <p:nvPr/>
        </p:nvSpPr>
        <p:spPr>
          <a:xfrm>
            <a:off x="8053194" y="1851028"/>
            <a:ext cx="3511609" cy="4571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25000"/>
                  <a:tint val="66000"/>
                  <a:satMod val="160000"/>
                </a:schemeClr>
              </a:gs>
              <a:gs pos="50000">
                <a:schemeClr val="accent6">
                  <a:lumMod val="25000"/>
                  <a:tint val="44500"/>
                  <a:satMod val="160000"/>
                </a:schemeClr>
              </a:gs>
              <a:gs pos="100000">
                <a:schemeClr val="accent6">
                  <a:lumMod val="2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0DE0ADC-8C8F-E78B-089A-C8B98AD34AAD}"/>
              </a:ext>
            </a:extLst>
          </p:cNvPr>
          <p:cNvSpPr/>
          <p:nvPr/>
        </p:nvSpPr>
        <p:spPr>
          <a:xfrm>
            <a:off x="8045574" y="1665638"/>
            <a:ext cx="3519229" cy="17712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503BA77-2EE6-96E7-5A81-B599D90B60D7}"/>
              </a:ext>
            </a:extLst>
          </p:cNvPr>
          <p:cNvSpPr/>
          <p:nvPr/>
        </p:nvSpPr>
        <p:spPr>
          <a:xfrm>
            <a:off x="8113026" y="1953634"/>
            <a:ext cx="1602020" cy="136867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25000"/>
                  <a:tint val="66000"/>
                  <a:satMod val="160000"/>
                </a:schemeClr>
              </a:gs>
              <a:gs pos="50000">
                <a:schemeClr val="accent6">
                  <a:lumMod val="25000"/>
                  <a:tint val="44500"/>
                  <a:satMod val="160000"/>
                </a:schemeClr>
              </a:gs>
              <a:gs pos="100000">
                <a:schemeClr val="accent6">
                  <a:lumMod val="2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8F1C1F4-DB16-E50F-615B-76B05D6BAF2D}"/>
              </a:ext>
            </a:extLst>
          </p:cNvPr>
          <p:cNvSpPr txBox="1"/>
          <p:nvPr/>
        </p:nvSpPr>
        <p:spPr>
          <a:xfrm>
            <a:off x="8068371" y="1942542"/>
            <a:ext cx="711061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b="1" dirty="0">
                <a:solidFill>
                  <a:srgbClr val="3A3838"/>
                </a:solidFill>
              </a:rPr>
              <a:t>My course</a:t>
            </a:r>
            <a:endParaRPr lang="ko-KR" altLang="en-US" sz="1400" b="1" dirty="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866502A-4BC7-128D-70D2-3F5F6767D007}"/>
              </a:ext>
            </a:extLst>
          </p:cNvPr>
          <p:cNvSpPr/>
          <p:nvPr/>
        </p:nvSpPr>
        <p:spPr>
          <a:xfrm>
            <a:off x="8120245" y="2096565"/>
            <a:ext cx="1587550" cy="232178"/>
          </a:xfrm>
          <a:prstGeom prst="rect">
            <a:avLst/>
          </a:prstGeom>
          <a:solidFill>
            <a:schemeClr val="bg1"/>
          </a:solidFill>
          <a:ln>
            <a:gradFill flip="none" rotWithShape="1">
              <a:gsLst>
                <a:gs pos="0">
                  <a:srgbClr val="ACA9A4"/>
                </a:gs>
                <a:gs pos="100000">
                  <a:srgbClr val="E3E2E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B2B23F4C-A46A-54A5-32BB-04CB6862348C}"/>
              </a:ext>
            </a:extLst>
          </p:cNvPr>
          <p:cNvGrpSpPr/>
          <p:nvPr/>
        </p:nvGrpSpPr>
        <p:grpSpPr>
          <a:xfrm>
            <a:off x="8195816" y="2125665"/>
            <a:ext cx="180000" cy="180000"/>
            <a:chOff x="2016477" y="1328050"/>
            <a:chExt cx="432000" cy="432000"/>
          </a:xfrm>
        </p:grpSpPr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C5A4C437-997A-ECF7-3D27-410AF47F6D8E}"/>
                </a:ext>
              </a:extLst>
            </p:cNvPr>
            <p:cNvSpPr/>
            <p:nvPr/>
          </p:nvSpPr>
          <p:spPr>
            <a:xfrm>
              <a:off x="2016477" y="1328050"/>
              <a:ext cx="432000" cy="43200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0" name="Picture 2" descr="탐색&amp;자료구조] 👀완전탐색(exhaustive search) 알고리즘 + 📂배열(array)">
              <a:extLst>
                <a:ext uri="{FF2B5EF4-FFF2-40B4-BE49-F238E27FC236}">
                  <a16:creationId xmlns:a16="http://schemas.microsoft.com/office/drawing/2014/main" id="{D14AB0C0-C1F1-7B03-DA90-FD89A2CD06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7912" y="1387141"/>
              <a:ext cx="369130" cy="369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AB952CEA-6AA3-A96B-1648-AF658C13A7E3}"/>
              </a:ext>
            </a:extLst>
          </p:cNvPr>
          <p:cNvSpPr txBox="1"/>
          <p:nvPr/>
        </p:nvSpPr>
        <p:spPr>
          <a:xfrm>
            <a:off x="8330744" y="2121030"/>
            <a:ext cx="1416422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00" b="1" dirty="0">
                <a:solidFill>
                  <a:srgbClr val="3A3838"/>
                </a:solidFill>
              </a:rPr>
              <a:t>Algorithm </a:t>
            </a:r>
            <a:r>
              <a:rPr lang="en-US" altLang="ko-KR" sz="400" dirty="0">
                <a:solidFill>
                  <a:srgbClr val="3A3838"/>
                </a:solidFill>
              </a:rPr>
              <a:t>| Stage 1. What is --------------------? </a:t>
            </a:r>
            <a:endParaRPr lang="ko-KR" altLang="en-US" sz="110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F39008C-7B03-BA4F-4F43-0938D9AD9A7D}"/>
              </a:ext>
            </a:extLst>
          </p:cNvPr>
          <p:cNvSpPr txBox="1"/>
          <p:nvPr/>
        </p:nvSpPr>
        <p:spPr>
          <a:xfrm>
            <a:off x="8076553" y="2369551"/>
            <a:ext cx="711061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b="1" dirty="0">
                <a:solidFill>
                  <a:srgbClr val="3A3838"/>
                </a:solidFill>
              </a:rPr>
              <a:t>Problem</a:t>
            </a:r>
            <a:endParaRPr lang="ko-KR" altLang="en-US" sz="1400" b="1" dirty="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FC23441D-8179-B019-6428-DD90874515AA}"/>
              </a:ext>
            </a:extLst>
          </p:cNvPr>
          <p:cNvSpPr/>
          <p:nvPr/>
        </p:nvSpPr>
        <p:spPr>
          <a:xfrm>
            <a:off x="8126833" y="2514562"/>
            <a:ext cx="1587550" cy="355262"/>
          </a:xfrm>
          <a:prstGeom prst="rect">
            <a:avLst/>
          </a:prstGeom>
          <a:solidFill>
            <a:schemeClr val="bg1"/>
          </a:solidFill>
          <a:ln>
            <a:gradFill flip="none" rotWithShape="1">
              <a:gsLst>
                <a:gs pos="0">
                  <a:srgbClr val="ACA9A4"/>
                </a:gs>
                <a:gs pos="100000">
                  <a:srgbClr val="E3E2E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38DC1D9-1A0C-D8D5-C574-C76D4200826C}"/>
              </a:ext>
            </a:extLst>
          </p:cNvPr>
          <p:cNvSpPr txBox="1"/>
          <p:nvPr/>
        </p:nvSpPr>
        <p:spPr>
          <a:xfrm>
            <a:off x="8113026" y="2518619"/>
            <a:ext cx="16097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" dirty="0">
                <a:solidFill>
                  <a:srgbClr val="3A3838"/>
                </a:solidFill>
              </a:rPr>
              <a:t>Print out this result by utilizing this function ---------------</a:t>
            </a:r>
          </a:p>
          <a:p>
            <a:r>
              <a:rPr lang="en-US" altLang="ko-KR" sz="400" dirty="0">
                <a:solidFill>
                  <a:srgbClr val="3A3838"/>
                </a:solidFill>
              </a:rPr>
              <a:t>Refer to this data in the video and make sure to include this in your code </a:t>
            </a:r>
            <a:endParaRPr lang="ko-KR" altLang="en-US" sz="11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BB5CD41-AC36-D052-4DA1-E0B967BBE6F3}"/>
              </a:ext>
            </a:extLst>
          </p:cNvPr>
          <p:cNvSpPr txBox="1"/>
          <p:nvPr/>
        </p:nvSpPr>
        <p:spPr>
          <a:xfrm>
            <a:off x="8079907" y="2848045"/>
            <a:ext cx="91036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b="1" dirty="0">
                <a:solidFill>
                  <a:srgbClr val="3A3838"/>
                </a:solidFill>
              </a:rPr>
              <a:t>Test Case</a:t>
            </a:r>
            <a:endParaRPr lang="ko-KR" altLang="en-US" sz="1400" b="1" dirty="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78253D88-092D-3058-46D6-4D0DEAE9F8DF}"/>
              </a:ext>
            </a:extLst>
          </p:cNvPr>
          <p:cNvSpPr/>
          <p:nvPr/>
        </p:nvSpPr>
        <p:spPr>
          <a:xfrm>
            <a:off x="8130187" y="2993056"/>
            <a:ext cx="1587550" cy="343953"/>
          </a:xfrm>
          <a:prstGeom prst="rect">
            <a:avLst/>
          </a:prstGeom>
          <a:solidFill>
            <a:schemeClr val="bg1"/>
          </a:solidFill>
          <a:ln>
            <a:gradFill flip="none" rotWithShape="1">
              <a:gsLst>
                <a:gs pos="0">
                  <a:srgbClr val="ACA9A4"/>
                </a:gs>
                <a:gs pos="100000">
                  <a:srgbClr val="E3E2E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D85EB7-8F44-C036-53C0-1930B3A6BBAD}"/>
              </a:ext>
            </a:extLst>
          </p:cNvPr>
          <p:cNvSpPr txBox="1"/>
          <p:nvPr/>
        </p:nvSpPr>
        <p:spPr>
          <a:xfrm>
            <a:off x="8139720" y="3000568"/>
            <a:ext cx="1573250" cy="10800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endParaRPr lang="ko-KR" altLang="en-US" sz="1200" dirty="0"/>
          </a:p>
        </p:txBody>
      </p: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9F6E0DD7-D9AD-0757-674D-E3DCDD7F8199}"/>
              </a:ext>
            </a:extLst>
          </p:cNvPr>
          <p:cNvCxnSpPr>
            <a:cxnSpLocks/>
          </p:cNvCxnSpPr>
          <p:nvPr/>
        </p:nvCxnSpPr>
        <p:spPr>
          <a:xfrm>
            <a:off x="8126833" y="3106663"/>
            <a:ext cx="1587550" cy="0"/>
          </a:xfrm>
          <a:prstGeom prst="line">
            <a:avLst/>
          </a:prstGeom>
          <a:ln>
            <a:solidFill>
              <a:srgbClr val="AFAC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C4A12B72-470F-07A7-622C-8B6CB99908BC}"/>
              </a:ext>
            </a:extLst>
          </p:cNvPr>
          <p:cNvSpPr txBox="1"/>
          <p:nvPr/>
        </p:nvSpPr>
        <p:spPr>
          <a:xfrm>
            <a:off x="9838364" y="1888579"/>
            <a:ext cx="711061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b="1" dirty="0">
                <a:solidFill>
                  <a:srgbClr val="3A3838"/>
                </a:solidFill>
              </a:rPr>
              <a:t>Code Editor</a:t>
            </a:r>
            <a:endParaRPr lang="ko-KR" altLang="en-US" sz="1400" b="1" dirty="0"/>
          </a:p>
        </p:txBody>
      </p: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15EBE5D9-3B63-4505-DF76-863FBB5A18DF}"/>
              </a:ext>
            </a:extLst>
          </p:cNvPr>
          <p:cNvCxnSpPr>
            <a:cxnSpLocks/>
            <a:stCxn id="102" idx="2"/>
            <a:endCxn id="104" idx="2"/>
          </p:cNvCxnSpPr>
          <p:nvPr/>
        </p:nvCxnSpPr>
        <p:spPr>
          <a:xfrm flipH="1">
            <a:off x="9805189" y="1896747"/>
            <a:ext cx="3810" cy="1540134"/>
          </a:xfrm>
          <a:prstGeom prst="line">
            <a:avLst/>
          </a:prstGeom>
          <a:ln>
            <a:solidFill>
              <a:srgbClr val="C3C2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AD0143C-B29E-57A1-2C97-BECC6A0355B7}"/>
              </a:ext>
            </a:extLst>
          </p:cNvPr>
          <p:cNvSpPr txBox="1"/>
          <p:nvPr/>
        </p:nvSpPr>
        <p:spPr>
          <a:xfrm>
            <a:off x="8069965" y="2982488"/>
            <a:ext cx="1438925" cy="153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" dirty="0">
                <a:solidFill>
                  <a:srgbClr val="3A3838"/>
                </a:solidFill>
              </a:rPr>
              <a:t>Test Case 1 |</a:t>
            </a:r>
            <a:endParaRPr lang="ko-KR" altLang="en-US" sz="4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31F1A7E-79F1-0D2E-A706-2EF8BF2EF19E}"/>
              </a:ext>
            </a:extLst>
          </p:cNvPr>
          <p:cNvSpPr txBox="1"/>
          <p:nvPr/>
        </p:nvSpPr>
        <p:spPr>
          <a:xfrm>
            <a:off x="8139940" y="3112910"/>
            <a:ext cx="1573250" cy="10800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endParaRPr lang="ko-KR" altLang="en-US" sz="1200" dirty="0"/>
          </a:p>
        </p:txBody>
      </p: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C0F10267-5F1B-2D47-E7E9-8632C1DBEBD8}"/>
              </a:ext>
            </a:extLst>
          </p:cNvPr>
          <p:cNvCxnSpPr>
            <a:cxnSpLocks/>
          </p:cNvCxnSpPr>
          <p:nvPr/>
        </p:nvCxnSpPr>
        <p:spPr>
          <a:xfrm>
            <a:off x="8127053" y="3219005"/>
            <a:ext cx="1587550" cy="0"/>
          </a:xfrm>
          <a:prstGeom prst="line">
            <a:avLst/>
          </a:prstGeom>
          <a:ln>
            <a:solidFill>
              <a:srgbClr val="AFAC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4406321C-6272-94F1-4431-374E4D7E8A69}"/>
              </a:ext>
            </a:extLst>
          </p:cNvPr>
          <p:cNvSpPr txBox="1"/>
          <p:nvPr/>
        </p:nvSpPr>
        <p:spPr>
          <a:xfrm>
            <a:off x="8070185" y="3094830"/>
            <a:ext cx="1438925" cy="153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" dirty="0">
                <a:solidFill>
                  <a:srgbClr val="3A3838"/>
                </a:solidFill>
              </a:rPr>
              <a:t>Test Case 2 |</a:t>
            </a:r>
            <a:endParaRPr lang="ko-KR" altLang="en-US" sz="400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603E85A-CDB9-B997-A72D-B858FA38A758}"/>
              </a:ext>
            </a:extLst>
          </p:cNvPr>
          <p:cNvSpPr txBox="1"/>
          <p:nvPr/>
        </p:nvSpPr>
        <p:spPr>
          <a:xfrm>
            <a:off x="8138126" y="3224008"/>
            <a:ext cx="1573250" cy="10800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endParaRPr lang="ko-KR" altLang="en-US" sz="1200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01FA596-F324-00B6-76D4-A7CF66138758}"/>
              </a:ext>
            </a:extLst>
          </p:cNvPr>
          <p:cNvSpPr txBox="1"/>
          <p:nvPr/>
        </p:nvSpPr>
        <p:spPr>
          <a:xfrm>
            <a:off x="8068371" y="3205928"/>
            <a:ext cx="1438925" cy="153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" dirty="0">
                <a:solidFill>
                  <a:srgbClr val="3A3838"/>
                </a:solidFill>
              </a:rPr>
              <a:t>Test Case 3 |</a:t>
            </a:r>
            <a:endParaRPr lang="ko-KR" altLang="en-US" sz="400" dirty="0"/>
          </a:p>
        </p:txBody>
      </p:sp>
      <p:sp>
        <p:nvSpPr>
          <p:cNvPr id="127" name="화살표: 오른쪽 126">
            <a:extLst>
              <a:ext uri="{FF2B5EF4-FFF2-40B4-BE49-F238E27FC236}">
                <a16:creationId xmlns:a16="http://schemas.microsoft.com/office/drawing/2014/main" id="{C345B28E-A356-FCA5-18C9-091F5924BB9C}"/>
              </a:ext>
            </a:extLst>
          </p:cNvPr>
          <p:cNvSpPr/>
          <p:nvPr/>
        </p:nvSpPr>
        <p:spPr>
          <a:xfrm>
            <a:off x="7383287" y="2194794"/>
            <a:ext cx="514226" cy="620474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1F9A9798-9C4B-080E-1B2D-489432E80434}"/>
              </a:ext>
            </a:extLst>
          </p:cNvPr>
          <p:cNvGrpSpPr/>
          <p:nvPr/>
        </p:nvGrpSpPr>
        <p:grpSpPr>
          <a:xfrm>
            <a:off x="8053194" y="1153213"/>
            <a:ext cx="2380572" cy="401327"/>
            <a:chOff x="928225" y="2285197"/>
            <a:chExt cx="2041451" cy="843395"/>
          </a:xfrm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24B78A9-2845-448B-E94E-9EFB34373EFE}"/>
                </a:ext>
              </a:extLst>
            </p:cNvPr>
            <p:cNvSpPr/>
            <p:nvPr/>
          </p:nvSpPr>
          <p:spPr>
            <a:xfrm>
              <a:off x="928225" y="2285197"/>
              <a:ext cx="2041451" cy="84083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446BF91-380E-FED3-357A-73B938EF9C5B}"/>
                </a:ext>
              </a:extLst>
            </p:cNvPr>
            <p:cNvSpPr txBox="1"/>
            <p:nvPr/>
          </p:nvSpPr>
          <p:spPr>
            <a:xfrm>
              <a:off x="1339176" y="2287755"/>
              <a:ext cx="1200454" cy="8408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>
                      <a:lumMod val="95000"/>
                    </a:schemeClr>
                  </a:solidFill>
                </a:rPr>
                <a:t>Code Editor</a:t>
              </a:r>
              <a:endParaRPr lang="ko-KR" altLang="en-US" sz="2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C625468B-CC0C-B384-7C5E-FECF3924288E}"/>
              </a:ext>
            </a:extLst>
          </p:cNvPr>
          <p:cNvSpPr/>
          <p:nvPr/>
        </p:nvSpPr>
        <p:spPr>
          <a:xfrm>
            <a:off x="8053194" y="4768863"/>
            <a:ext cx="3511609" cy="4571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25000"/>
                  <a:tint val="66000"/>
                  <a:satMod val="160000"/>
                </a:schemeClr>
              </a:gs>
              <a:gs pos="50000">
                <a:schemeClr val="accent6">
                  <a:lumMod val="25000"/>
                  <a:tint val="44500"/>
                  <a:satMod val="160000"/>
                </a:schemeClr>
              </a:gs>
              <a:gs pos="100000">
                <a:schemeClr val="accent6">
                  <a:lumMod val="2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CBB0B03-4531-0DE6-DB70-81FB6C08D3EA}"/>
              </a:ext>
            </a:extLst>
          </p:cNvPr>
          <p:cNvSpPr/>
          <p:nvPr/>
        </p:nvSpPr>
        <p:spPr>
          <a:xfrm>
            <a:off x="8045574" y="4583473"/>
            <a:ext cx="3519229" cy="17712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CBC5D79-BF49-1A53-EFCA-393B073CC260}"/>
              </a:ext>
            </a:extLst>
          </p:cNvPr>
          <p:cNvSpPr txBox="1"/>
          <p:nvPr/>
        </p:nvSpPr>
        <p:spPr>
          <a:xfrm>
            <a:off x="9838364" y="4806414"/>
            <a:ext cx="7110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b="1" dirty="0" err="1"/>
              <a:t>Dev</a:t>
            </a:r>
            <a:r>
              <a:rPr lang="en-US" altLang="ko-KR" sz="600" b="1" dirty="0" err="1">
                <a:gradFill>
                  <a:gsLst>
                    <a:gs pos="0">
                      <a:srgbClr val="AFACA8"/>
                    </a:gs>
                    <a:gs pos="50000">
                      <a:schemeClr val="accent6">
                        <a:lumMod val="25000"/>
                        <a:tint val="44500"/>
                        <a:satMod val="160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</a:rPr>
              <a:t>N</a:t>
            </a:r>
            <a:r>
              <a:rPr lang="en-US" altLang="ko-KR" sz="600" b="1" dirty="0" err="1">
                <a:solidFill>
                  <a:srgbClr val="3A3838"/>
                </a:solidFill>
              </a:rPr>
              <a:t>avi</a:t>
            </a:r>
            <a:r>
              <a:rPr lang="en-US" altLang="ko-KR" sz="600" b="1" dirty="0">
                <a:solidFill>
                  <a:srgbClr val="3A3838"/>
                </a:solidFill>
              </a:rPr>
              <a:t> </a:t>
            </a:r>
            <a:r>
              <a:rPr lang="en-US" altLang="ko-KR" sz="600" b="1" dirty="0" err="1">
                <a:solidFill>
                  <a:srgbClr val="3A3838"/>
                </a:solidFill>
              </a:rPr>
              <a:t>Anaylsis</a:t>
            </a:r>
            <a:endParaRPr lang="ko-KR" altLang="en-US" sz="600" b="1" dirty="0"/>
          </a:p>
        </p:txBody>
      </p:sp>
      <p:pic>
        <p:nvPicPr>
          <p:cNvPr id="144" name="Picture 6" descr="10,581 인공지능 픽토그램 이미지, 스톡 사진 및 벡터 | Shutterstock">
            <a:extLst>
              <a:ext uri="{FF2B5EF4-FFF2-40B4-BE49-F238E27FC236}">
                <a16:creationId xmlns:a16="http://schemas.microsoft.com/office/drawing/2014/main" id="{DB430A49-A96A-8A84-5562-089804E29C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72440" y="4845598"/>
            <a:ext cx="351004" cy="42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6AAC707D-E707-0185-D15A-DECB34B825BC}"/>
              </a:ext>
            </a:extLst>
          </p:cNvPr>
          <p:cNvSpPr txBox="1"/>
          <p:nvPr/>
        </p:nvSpPr>
        <p:spPr>
          <a:xfrm>
            <a:off x="8851777" y="4801885"/>
            <a:ext cx="711061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600" b="1" dirty="0">
                <a:solidFill>
                  <a:srgbClr val="3A3838"/>
                </a:solidFill>
              </a:rPr>
              <a:t>Test Result</a:t>
            </a:r>
            <a:endParaRPr lang="ko-KR" altLang="en-US" sz="1400" b="1" dirty="0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2091365B-BCDB-F0FE-C849-988CF46E87B4}"/>
              </a:ext>
            </a:extLst>
          </p:cNvPr>
          <p:cNvSpPr/>
          <p:nvPr/>
        </p:nvSpPr>
        <p:spPr>
          <a:xfrm>
            <a:off x="8611891" y="4954568"/>
            <a:ext cx="1135275" cy="129295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DA59A14D-0F43-518D-865A-29F062AD074E}"/>
              </a:ext>
            </a:extLst>
          </p:cNvPr>
          <p:cNvGrpSpPr/>
          <p:nvPr/>
        </p:nvGrpSpPr>
        <p:grpSpPr>
          <a:xfrm>
            <a:off x="8028151" y="4091964"/>
            <a:ext cx="2380572" cy="401327"/>
            <a:chOff x="928225" y="2285197"/>
            <a:chExt cx="2041451" cy="843395"/>
          </a:xfrm>
          <a:solidFill>
            <a:srgbClr val="007025"/>
          </a:solidFill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A25AE29F-3487-A4DC-73F0-2BE87649EDC9}"/>
                </a:ext>
              </a:extLst>
            </p:cNvPr>
            <p:cNvSpPr/>
            <p:nvPr/>
          </p:nvSpPr>
          <p:spPr>
            <a:xfrm>
              <a:off x="928225" y="2285197"/>
              <a:ext cx="2041451" cy="84083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3A6F410-01FB-5B88-0541-5264C4CE944B}"/>
                </a:ext>
              </a:extLst>
            </p:cNvPr>
            <p:cNvSpPr txBox="1"/>
            <p:nvPr/>
          </p:nvSpPr>
          <p:spPr>
            <a:xfrm>
              <a:off x="1157342" y="2287755"/>
              <a:ext cx="1564131" cy="8408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>
                      <a:lumMod val="95000"/>
                    </a:schemeClr>
                  </a:solidFill>
                </a:rPr>
                <a:t>Evaluation Page</a:t>
              </a:r>
              <a:endParaRPr lang="ko-KR" altLang="en-US" sz="2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150" name="화살표: 오른쪽 149">
            <a:extLst>
              <a:ext uri="{FF2B5EF4-FFF2-40B4-BE49-F238E27FC236}">
                <a16:creationId xmlns:a16="http://schemas.microsoft.com/office/drawing/2014/main" id="{A8338839-AB33-46CE-1CD4-0BCFC880D6AE}"/>
              </a:ext>
            </a:extLst>
          </p:cNvPr>
          <p:cNvSpPr/>
          <p:nvPr/>
        </p:nvSpPr>
        <p:spPr>
          <a:xfrm rot="5400000">
            <a:off x="9457270" y="3390311"/>
            <a:ext cx="514226" cy="62047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화살표: 오른쪽 150">
            <a:extLst>
              <a:ext uri="{FF2B5EF4-FFF2-40B4-BE49-F238E27FC236}">
                <a16:creationId xmlns:a16="http://schemas.microsoft.com/office/drawing/2014/main" id="{243B9639-F3AF-1828-3342-05A33B5F3092}"/>
              </a:ext>
            </a:extLst>
          </p:cNvPr>
          <p:cNvSpPr/>
          <p:nvPr/>
        </p:nvSpPr>
        <p:spPr>
          <a:xfrm rot="10800000">
            <a:off x="7417477" y="4957681"/>
            <a:ext cx="514226" cy="620474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0803213B-A474-051B-861B-F701E7E3AB7A}"/>
              </a:ext>
            </a:extLst>
          </p:cNvPr>
          <p:cNvGrpSpPr/>
          <p:nvPr/>
        </p:nvGrpSpPr>
        <p:grpSpPr>
          <a:xfrm>
            <a:off x="3671853" y="4083798"/>
            <a:ext cx="2380573" cy="401326"/>
            <a:chOff x="928225" y="2285197"/>
            <a:chExt cx="2041451" cy="843392"/>
          </a:xfrm>
          <a:solidFill>
            <a:srgbClr val="007025"/>
          </a:solidFill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190A52E8-576E-06DE-CBD3-FF73B469F907}"/>
                </a:ext>
              </a:extLst>
            </p:cNvPr>
            <p:cNvSpPr/>
            <p:nvPr/>
          </p:nvSpPr>
          <p:spPr>
            <a:xfrm>
              <a:off x="928225" y="2285197"/>
              <a:ext cx="2041451" cy="84083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B90EADAE-A8B7-427E-AAC4-8795F150CAC9}"/>
                </a:ext>
              </a:extLst>
            </p:cNvPr>
            <p:cNvSpPr txBox="1"/>
            <p:nvPr/>
          </p:nvSpPr>
          <p:spPr>
            <a:xfrm>
              <a:off x="1052291" y="2287752"/>
              <a:ext cx="1774232" cy="8408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>
                      <a:lumMod val="95000"/>
                    </a:schemeClr>
                  </a:solidFill>
                </a:rPr>
                <a:t>Additional Service</a:t>
              </a:r>
              <a:endParaRPr lang="ko-KR" altLang="en-US" sz="2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20BF09E-5F96-827E-DB13-548CE98203CA}"/>
              </a:ext>
            </a:extLst>
          </p:cNvPr>
          <p:cNvSpPr txBox="1"/>
          <p:nvPr/>
        </p:nvSpPr>
        <p:spPr>
          <a:xfrm>
            <a:off x="7987832" y="1666696"/>
            <a:ext cx="39497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err="1"/>
              <a:t>Dev</a:t>
            </a:r>
            <a:r>
              <a:rPr lang="en-US" altLang="ko-KR" sz="800" b="1" dirty="0" err="1">
                <a:gradFill>
                  <a:gsLst>
                    <a:gs pos="0">
                      <a:srgbClr val="AFACA8"/>
                    </a:gs>
                    <a:gs pos="50000">
                      <a:schemeClr val="accent6">
                        <a:lumMod val="25000"/>
                        <a:tint val="44500"/>
                        <a:satMod val="160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</a:rPr>
              <a:t>N</a:t>
            </a:r>
            <a:r>
              <a:rPr lang="en-US" altLang="ko-KR" sz="800" b="1" dirty="0" err="1">
                <a:solidFill>
                  <a:srgbClr val="3A3838"/>
                </a:solidFill>
              </a:rPr>
              <a:t>avi</a:t>
            </a:r>
            <a:r>
              <a:rPr lang="en-US" altLang="ko-KR" sz="800" b="1" dirty="0">
                <a:solidFill>
                  <a:srgbClr val="3A3838"/>
                </a:solidFill>
              </a:rPr>
              <a:t>                               </a:t>
            </a:r>
            <a:r>
              <a:rPr lang="en-US" altLang="ko-KR" sz="600" dirty="0">
                <a:solidFill>
                  <a:srgbClr val="3A3838"/>
                </a:solidFill>
              </a:rPr>
              <a:t>About us                 Curriculum                 </a:t>
            </a:r>
            <a:r>
              <a:rPr lang="en-US" altLang="ko-KR" sz="500" dirty="0">
                <a:solidFill>
                  <a:srgbClr val="3A3838"/>
                </a:solidFill>
              </a:rPr>
              <a:t>                                              My Page</a:t>
            </a:r>
            <a:r>
              <a:rPr lang="en-US" altLang="ko-KR" sz="600" b="1" dirty="0">
                <a:solidFill>
                  <a:srgbClr val="3A3838"/>
                </a:solidFill>
              </a:rPr>
              <a:t> </a:t>
            </a:r>
            <a:endParaRPr lang="ko-KR" altLang="en-US" sz="800" b="1" dirty="0">
              <a:solidFill>
                <a:srgbClr val="3A3838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11F0AE-5FA9-8172-7668-F977081A154E}"/>
              </a:ext>
            </a:extLst>
          </p:cNvPr>
          <p:cNvSpPr txBox="1"/>
          <p:nvPr/>
        </p:nvSpPr>
        <p:spPr>
          <a:xfrm>
            <a:off x="7987832" y="4584412"/>
            <a:ext cx="39497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err="1"/>
              <a:t>Dev</a:t>
            </a:r>
            <a:r>
              <a:rPr lang="en-US" altLang="ko-KR" sz="800" b="1" dirty="0" err="1">
                <a:gradFill>
                  <a:gsLst>
                    <a:gs pos="0">
                      <a:srgbClr val="AFACA8"/>
                    </a:gs>
                    <a:gs pos="50000">
                      <a:schemeClr val="accent6">
                        <a:lumMod val="25000"/>
                        <a:tint val="44500"/>
                        <a:satMod val="160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</a:rPr>
              <a:t>N</a:t>
            </a:r>
            <a:r>
              <a:rPr lang="en-US" altLang="ko-KR" sz="800" b="1" dirty="0" err="1">
                <a:solidFill>
                  <a:srgbClr val="3A3838"/>
                </a:solidFill>
              </a:rPr>
              <a:t>avi</a:t>
            </a:r>
            <a:r>
              <a:rPr lang="en-US" altLang="ko-KR" sz="800" b="1" dirty="0">
                <a:solidFill>
                  <a:srgbClr val="3A3838"/>
                </a:solidFill>
              </a:rPr>
              <a:t>                               </a:t>
            </a:r>
            <a:r>
              <a:rPr lang="en-US" altLang="ko-KR" sz="600" dirty="0">
                <a:solidFill>
                  <a:srgbClr val="3A3838"/>
                </a:solidFill>
              </a:rPr>
              <a:t>About us                 Curriculum                 </a:t>
            </a:r>
            <a:r>
              <a:rPr lang="en-US" altLang="ko-KR" sz="500" dirty="0">
                <a:solidFill>
                  <a:srgbClr val="3A3838"/>
                </a:solidFill>
              </a:rPr>
              <a:t>                                              My Page</a:t>
            </a:r>
            <a:r>
              <a:rPr lang="en-US" altLang="ko-KR" sz="600" b="1" dirty="0">
                <a:solidFill>
                  <a:srgbClr val="3A3838"/>
                </a:solidFill>
              </a:rPr>
              <a:t> </a:t>
            </a:r>
            <a:endParaRPr lang="ko-KR" altLang="en-US" sz="800" b="1" dirty="0">
              <a:solidFill>
                <a:srgbClr val="3A3838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376188-3AC3-9632-4F7E-A86E5161ED35}"/>
              </a:ext>
            </a:extLst>
          </p:cNvPr>
          <p:cNvSpPr/>
          <p:nvPr/>
        </p:nvSpPr>
        <p:spPr>
          <a:xfrm>
            <a:off x="3671853" y="4797700"/>
            <a:ext cx="1787237" cy="154146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25000"/>
                  <a:tint val="66000"/>
                  <a:satMod val="160000"/>
                </a:schemeClr>
              </a:gs>
              <a:gs pos="50000">
                <a:schemeClr val="accent6">
                  <a:lumMod val="25000"/>
                  <a:tint val="44500"/>
                  <a:satMod val="160000"/>
                </a:schemeClr>
              </a:gs>
              <a:gs pos="100000">
                <a:schemeClr val="accent6">
                  <a:lumMod val="2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B7622C8-FE64-CA44-28D0-990008F16BCF}"/>
              </a:ext>
            </a:extLst>
          </p:cNvPr>
          <p:cNvSpPr/>
          <p:nvPr/>
        </p:nvSpPr>
        <p:spPr>
          <a:xfrm>
            <a:off x="3679473" y="4763368"/>
            <a:ext cx="3511609" cy="4571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25000"/>
                  <a:tint val="66000"/>
                  <a:satMod val="160000"/>
                </a:schemeClr>
              </a:gs>
              <a:gs pos="50000">
                <a:schemeClr val="accent6">
                  <a:lumMod val="25000"/>
                  <a:tint val="44500"/>
                  <a:satMod val="160000"/>
                </a:schemeClr>
              </a:gs>
              <a:gs pos="100000">
                <a:schemeClr val="accent6">
                  <a:lumMod val="2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072299-7F73-C10B-23D8-A8F2CB3099C5}"/>
              </a:ext>
            </a:extLst>
          </p:cNvPr>
          <p:cNvSpPr/>
          <p:nvPr/>
        </p:nvSpPr>
        <p:spPr>
          <a:xfrm>
            <a:off x="3671853" y="4577978"/>
            <a:ext cx="3519229" cy="17712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5DD780-C410-0260-E8CF-D780B129E88F}"/>
              </a:ext>
            </a:extLst>
          </p:cNvPr>
          <p:cNvSpPr txBox="1"/>
          <p:nvPr/>
        </p:nvSpPr>
        <p:spPr>
          <a:xfrm>
            <a:off x="5464643" y="4800919"/>
            <a:ext cx="7110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b="1" dirty="0" err="1"/>
              <a:t>Dev</a:t>
            </a:r>
            <a:r>
              <a:rPr lang="en-US" altLang="ko-KR" sz="600" b="1" dirty="0" err="1">
                <a:gradFill>
                  <a:gsLst>
                    <a:gs pos="0">
                      <a:srgbClr val="AFACA8"/>
                    </a:gs>
                    <a:gs pos="50000">
                      <a:schemeClr val="accent6">
                        <a:lumMod val="25000"/>
                        <a:tint val="44500"/>
                        <a:satMod val="160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</a:rPr>
              <a:t>N</a:t>
            </a:r>
            <a:r>
              <a:rPr lang="en-US" altLang="ko-KR" sz="600" b="1" dirty="0" err="1">
                <a:solidFill>
                  <a:srgbClr val="3A3838"/>
                </a:solidFill>
              </a:rPr>
              <a:t>avi</a:t>
            </a:r>
            <a:r>
              <a:rPr lang="en-US" altLang="ko-KR" sz="600" b="1" dirty="0">
                <a:solidFill>
                  <a:srgbClr val="3A3838"/>
                </a:solidFill>
              </a:rPr>
              <a:t> </a:t>
            </a:r>
            <a:r>
              <a:rPr lang="en-US" altLang="ko-KR" sz="600" b="1" dirty="0" err="1">
                <a:solidFill>
                  <a:srgbClr val="3A3838"/>
                </a:solidFill>
              </a:rPr>
              <a:t>Anaylsis</a:t>
            </a:r>
            <a:endParaRPr lang="ko-KR" altLang="en-US" sz="600" b="1" dirty="0"/>
          </a:p>
        </p:txBody>
      </p:sp>
      <p:pic>
        <p:nvPicPr>
          <p:cNvPr id="10" name="Picture 6" descr="10,581 인공지능 픽토그램 이미지, 스톡 사진 및 벡터 | Shutterstock">
            <a:extLst>
              <a:ext uri="{FF2B5EF4-FFF2-40B4-BE49-F238E27FC236}">
                <a16:creationId xmlns:a16="http://schemas.microsoft.com/office/drawing/2014/main" id="{3FFA1881-9185-2DA3-A2EF-2BD19FD24F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98719" y="4840103"/>
            <a:ext cx="351004" cy="42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161E0A-B520-4C86-5895-20C8013983D2}"/>
              </a:ext>
            </a:extLst>
          </p:cNvPr>
          <p:cNvSpPr txBox="1"/>
          <p:nvPr/>
        </p:nvSpPr>
        <p:spPr>
          <a:xfrm>
            <a:off x="4478056" y="4796390"/>
            <a:ext cx="711061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600" b="1" dirty="0">
                <a:solidFill>
                  <a:srgbClr val="3A3838"/>
                </a:solidFill>
              </a:rPr>
              <a:t>Test Result</a:t>
            </a:r>
            <a:endParaRPr lang="ko-KR" altLang="en-US" sz="14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1CBEBF-D960-DDBF-5790-0931E7FDB374}"/>
              </a:ext>
            </a:extLst>
          </p:cNvPr>
          <p:cNvSpPr/>
          <p:nvPr/>
        </p:nvSpPr>
        <p:spPr>
          <a:xfrm>
            <a:off x="4238170" y="4949073"/>
            <a:ext cx="1135275" cy="129295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4F98970C-6AD7-CBD2-C28C-42DB76172A08}"/>
              </a:ext>
            </a:extLst>
          </p:cNvPr>
          <p:cNvSpPr/>
          <p:nvPr/>
        </p:nvSpPr>
        <p:spPr>
          <a:xfrm>
            <a:off x="3730226" y="5644667"/>
            <a:ext cx="439701" cy="407450"/>
          </a:xfrm>
          <a:prstGeom prst="ellipse">
            <a:avLst/>
          </a:prstGeom>
          <a:solidFill>
            <a:srgbClr val="00A0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0" name="Picture 2" descr="액션 일러스트를 존중하는 귀여운 고양이 인공 지능 로봇 지원 캐릭터 | 프리미엄 벡터">
            <a:extLst>
              <a:ext uri="{FF2B5EF4-FFF2-40B4-BE49-F238E27FC236}">
                <a16:creationId xmlns:a16="http://schemas.microsoft.com/office/drawing/2014/main" id="{30CC5862-0D39-B36E-A3C1-0C54740DB2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33359" y="5682869"/>
            <a:ext cx="248463" cy="32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2" name="말풍선: 사각형 181">
            <a:extLst>
              <a:ext uri="{FF2B5EF4-FFF2-40B4-BE49-F238E27FC236}">
                <a16:creationId xmlns:a16="http://schemas.microsoft.com/office/drawing/2014/main" id="{1BCC6AD3-DA1F-27CB-19E1-4B1DF22C47E7}"/>
              </a:ext>
            </a:extLst>
          </p:cNvPr>
          <p:cNvSpPr/>
          <p:nvPr/>
        </p:nvSpPr>
        <p:spPr>
          <a:xfrm>
            <a:off x="4351705" y="5120486"/>
            <a:ext cx="1888882" cy="999447"/>
          </a:xfrm>
          <a:prstGeom prst="wedgeRectCallout">
            <a:avLst>
              <a:gd name="adj1" fmla="val -58956"/>
              <a:gd name="adj2" fmla="val 31241"/>
            </a:avLst>
          </a:prstGeom>
          <a:solidFill>
            <a:srgbClr val="00A0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사각형: 둥근 모서리 182">
            <a:extLst>
              <a:ext uri="{FF2B5EF4-FFF2-40B4-BE49-F238E27FC236}">
                <a16:creationId xmlns:a16="http://schemas.microsoft.com/office/drawing/2014/main" id="{6C5CA9DE-0738-D6B5-7502-AEB2D471F741}"/>
              </a:ext>
            </a:extLst>
          </p:cNvPr>
          <p:cNvSpPr/>
          <p:nvPr/>
        </p:nvSpPr>
        <p:spPr>
          <a:xfrm>
            <a:off x="4483488" y="5262423"/>
            <a:ext cx="1621872" cy="7453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76EDFC51-283B-F85B-4B88-197347009F95}"/>
              </a:ext>
            </a:extLst>
          </p:cNvPr>
          <p:cNvSpPr txBox="1"/>
          <p:nvPr/>
        </p:nvSpPr>
        <p:spPr>
          <a:xfrm>
            <a:off x="4310346" y="5104821"/>
            <a:ext cx="66512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 err="1"/>
              <a:t>Dev</a:t>
            </a:r>
            <a:r>
              <a:rPr lang="en-US" altLang="ko-KR" sz="600" b="1" dirty="0" err="1">
                <a:gradFill>
                  <a:gsLst>
                    <a:gs pos="0">
                      <a:srgbClr val="AFACA8"/>
                    </a:gs>
                    <a:gs pos="50000">
                      <a:schemeClr val="accent6">
                        <a:lumMod val="25000"/>
                        <a:tint val="44500"/>
                        <a:satMod val="160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</a:rPr>
              <a:t>N</a:t>
            </a:r>
            <a:r>
              <a:rPr lang="en-US" altLang="ko-KR" sz="600" b="1" dirty="0" err="1">
                <a:solidFill>
                  <a:srgbClr val="3A3838"/>
                </a:solidFill>
              </a:rPr>
              <a:t>aviBot</a:t>
            </a:r>
            <a:endParaRPr lang="ko-KR" altLang="en-US" sz="600" b="1" dirty="0">
              <a:solidFill>
                <a:srgbClr val="3A3838"/>
              </a:solidFill>
            </a:endParaRPr>
          </a:p>
        </p:txBody>
      </p:sp>
      <p:sp>
        <p:nvSpPr>
          <p:cNvPr id="189" name="말풍선: 모서리가 둥근 사각형 188">
            <a:extLst>
              <a:ext uri="{FF2B5EF4-FFF2-40B4-BE49-F238E27FC236}">
                <a16:creationId xmlns:a16="http://schemas.microsoft.com/office/drawing/2014/main" id="{964E1736-0E92-E74F-0A45-0C71B6E7DBB5}"/>
              </a:ext>
            </a:extLst>
          </p:cNvPr>
          <p:cNvSpPr/>
          <p:nvPr/>
        </p:nvSpPr>
        <p:spPr>
          <a:xfrm>
            <a:off x="4601550" y="5311312"/>
            <a:ext cx="665127" cy="121920"/>
          </a:xfrm>
          <a:prstGeom prst="wedgeRoundRectCallout">
            <a:avLst>
              <a:gd name="adj1" fmla="val -59212"/>
              <a:gd name="adj2" fmla="val 25000"/>
              <a:gd name="adj3" fmla="val 16667"/>
            </a:avLst>
          </a:prstGeom>
          <a:solidFill>
            <a:srgbClr val="B9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말풍선: 모서리가 둥근 사각형 189">
            <a:extLst>
              <a:ext uri="{FF2B5EF4-FFF2-40B4-BE49-F238E27FC236}">
                <a16:creationId xmlns:a16="http://schemas.microsoft.com/office/drawing/2014/main" id="{B07F0538-1E54-3400-2B6B-041EF531546E}"/>
              </a:ext>
            </a:extLst>
          </p:cNvPr>
          <p:cNvSpPr/>
          <p:nvPr/>
        </p:nvSpPr>
        <p:spPr>
          <a:xfrm>
            <a:off x="4858651" y="5462509"/>
            <a:ext cx="1137045" cy="180351"/>
          </a:xfrm>
          <a:prstGeom prst="wedgeRoundRectCallout">
            <a:avLst>
              <a:gd name="adj1" fmla="val 56223"/>
              <a:gd name="adj2" fmla="val 49294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8151EFC-8768-D2B4-C026-59856C11FCDD}"/>
              </a:ext>
            </a:extLst>
          </p:cNvPr>
          <p:cNvSpPr/>
          <p:nvPr/>
        </p:nvSpPr>
        <p:spPr>
          <a:xfrm>
            <a:off x="3767570" y="2850416"/>
            <a:ext cx="439701" cy="407450"/>
          </a:xfrm>
          <a:prstGeom prst="ellipse">
            <a:avLst/>
          </a:prstGeom>
          <a:solidFill>
            <a:srgbClr val="00A0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Picture 2" descr="액션 일러스트를 존중하는 귀여운 고양이 인공 지능 로봇 지원 캐릭터 | 프리미엄 벡터">
            <a:extLst>
              <a:ext uri="{FF2B5EF4-FFF2-40B4-BE49-F238E27FC236}">
                <a16:creationId xmlns:a16="http://schemas.microsoft.com/office/drawing/2014/main" id="{E204785C-CCAF-6F97-59EE-7C5769D418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70703" y="2888618"/>
            <a:ext cx="248463" cy="32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2D50FD61-3E54-BF64-50A2-A07239CA313F}"/>
              </a:ext>
            </a:extLst>
          </p:cNvPr>
          <p:cNvSpPr/>
          <p:nvPr/>
        </p:nvSpPr>
        <p:spPr>
          <a:xfrm>
            <a:off x="8103379" y="2848116"/>
            <a:ext cx="439701" cy="407450"/>
          </a:xfrm>
          <a:prstGeom prst="ellipse">
            <a:avLst/>
          </a:prstGeom>
          <a:solidFill>
            <a:srgbClr val="00A0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Picture 2" descr="액션 일러스트를 존중하는 귀여운 고양이 인공 지능 로봇 지원 캐릭터 | 프리미엄 벡터">
            <a:extLst>
              <a:ext uri="{FF2B5EF4-FFF2-40B4-BE49-F238E27FC236}">
                <a16:creationId xmlns:a16="http://schemas.microsoft.com/office/drawing/2014/main" id="{94DD2637-0B03-1996-218E-444600F9F7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06512" y="2886318"/>
            <a:ext cx="248463" cy="32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94711C97-B9C0-60F8-2C52-0C361F068F58}"/>
              </a:ext>
            </a:extLst>
          </p:cNvPr>
          <p:cNvSpPr/>
          <p:nvPr/>
        </p:nvSpPr>
        <p:spPr>
          <a:xfrm>
            <a:off x="8109636" y="5643157"/>
            <a:ext cx="439701" cy="407450"/>
          </a:xfrm>
          <a:prstGeom prst="ellipse">
            <a:avLst/>
          </a:prstGeom>
          <a:solidFill>
            <a:srgbClr val="00A0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Picture 2" descr="액션 일러스트를 존중하는 귀여운 고양이 인공 지능 로봇 지원 캐릭터 | 프리미엄 벡터">
            <a:extLst>
              <a:ext uri="{FF2B5EF4-FFF2-40B4-BE49-F238E27FC236}">
                <a16:creationId xmlns:a16="http://schemas.microsoft.com/office/drawing/2014/main" id="{0837415D-50B4-4C39-574B-7275662C0B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12769" y="5681359"/>
            <a:ext cx="248463" cy="32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B7E9AFA-8621-2612-7CE7-C37370C69D04}"/>
              </a:ext>
            </a:extLst>
          </p:cNvPr>
          <p:cNvSpPr txBox="1"/>
          <p:nvPr/>
        </p:nvSpPr>
        <p:spPr>
          <a:xfrm>
            <a:off x="3610791" y="4573114"/>
            <a:ext cx="39497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err="1"/>
              <a:t>Dev</a:t>
            </a:r>
            <a:r>
              <a:rPr lang="en-US" altLang="ko-KR" sz="800" b="1" dirty="0" err="1">
                <a:gradFill>
                  <a:gsLst>
                    <a:gs pos="0">
                      <a:srgbClr val="AFACA8"/>
                    </a:gs>
                    <a:gs pos="50000">
                      <a:schemeClr val="accent6">
                        <a:lumMod val="25000"/>
                        <a:tint val="44500"/>
                        <a:satMod val="160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</a:rPr>
              <a:t>N</a:t>
            </a:r>
            <a:r>
              <a:rPr lang="en-US" altLang="ko-KR" sz="800" b="1" dirty="0" err="1">
                <a:solidFill>
                  <a:srgbClr val="3A3838"/>
                </a:solidFill>
              </a:rPr>
              <a:t>avi</a:t>
            </a:r>
            <a:r>
              <a:rPr lang="en-US" altLang="ko-KR" sz="800" b="1" dirty="0">
                <a:solidFill>
                  <a:srgbClr val="3A3838"/>
                </a:solidFill>
              </a:rPr>
              <a:t>                               </a:t>
            </a:r>
            <a:r>
              <a:rPr lang="en-US" altLang="ko-KR" sz="600" dirty="0">
                <a:solidFill>
                  <a:srgbClr val="3A3838"/>
                </a:solidFill>
              </a:rPr>
              <a:t>About us                 Curriculum                 </a:t>
            </a:r>
            <a:r>
              <a:rPr lang="en-US" altLang="ko-KR" sz="500" dirty="0">
                <a:solidFill>
                  <a:srgbClr val="3A3838"/>
                </a:solidFill>
              </a:rPr>
              <a:t>                                              My Page</a:t>
            </a:r>
            <a:r>
              <a:rPr lang="en-US" altLang="ko-KR" sz="600" b="1" dirty="0">
                <a:solidFill>
                  <a:srgbClr val="3A3838"/>
                </a:solidFill>
              </a:rPr>
              <a:t> </a:t>
            </a:r>
            <a:endParaRPr lang="ko-KR" altLang="en-US" sz="800" b="1" dirty="0">
              <a:solidFill>
                <a:srgbClr val="3A3838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61A7AC0-26DF-4A9A-7789-04445781E12E}"/>
              </a:ext>
            </a:extLst>
          </p:cNvPr>
          <p:cNvSpPr/>
          <p:nvPr/>
        </p:nvSpPr>
        <p:spPr>
          <a:xfrm>
            <a:off x="363448" y="344281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0070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6258A9-FD26-195D-AA9D-BF088DA293D4}"/>
              </a:ext>
            </a:extLst>
          </p:cNvPr>
          <p:cNvSpPr txBox="1"/>
          <p:nvPr/>
        </p:nvSpPr>
        <p:spPr>
          <a:xfrm>
            <a:off x="566634" y="383977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1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07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0" animBg="1"/>
      <p:bldP spid="183" grpId="0" animBg="1"/>
      <p:bldP spid="184" grpId="0"/>
      <p:bldP spid="189" grpId="0" animBg="1"/>
      <p:bldP spid="19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32BEE53-4B61-DAB6-9DBA-F97860897F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9E5794-4587-1B16-9315-7A699A77B620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E3C7E5-B5BB-F699-2C22-6E8EA783F4A2}"/>
              </a:ext>
            </a:extLst>
          </p:cNvPr>
          <p:cNvSpPr txBox="1"/>
          <p:nvPr/>
        </p:nvSpPr>
        <p:spPr>
          <a:xfrm>
            <a:off x="2225040" y="3075057"/>
            <a:ext cx="211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Part</a:t>
            </a:r>
            <a:r>
              <a:rPr lang="ko-KR" altLang="en-US" sz="4000" b="1" dirty="0">
                <a:solidFill>
                  <a:schemeClr val="bg1"/>
                </a:solidFill>
              </a:rPr>
              <a:t> </a:t>
            </a:r>
            <a:r>
              <a:rPr lang="en-US" altLang="ko-KR" sz="4000" b="1" dirty="0">
                <a:solidFill>
                  <a:schemeClr val="bg1"/>
                </a:solidFill>
              </a:rPr>
              <a:t>2 |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AA6E93-FF7C-4FC9-4806-EA951C35D22E}"/>
              </a:ext>
            </a:extLst>
          </p:cNvPr>
          <p:cNvSpPr txBox="1"/>
          <p:nvPr/>
        </p:nvSpPr>
        <p:spPr>
          <a:xfrm>
            <a:off x="4027936" y="2921168"/>
            <a:ext cx="58006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</a:rPr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3981863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199E306-4369-65B6-0FFC-B303001EC63D}"/>
              </a:ext>
            </a:extLst>
          </p:cNvPr>
          <p:cNvCxnSpPr>
            <a:cxnSpLocks/>
          </p:cNvCxnSpPr>
          <p:nvPr/>
        </p:nvCxnSpPr>
        <p:spPr>
          <a:xfrm flipV="1">
            <a:off x="5524926" y="2768316"/>
            <a:ext cx="564411" cy="280653"/>
          </a:xfrm>
          <a:prstGeom prst="line">
            <a:avLst/>
          </a:prstGeom>
          <a:ln>
            <a:solidFill>
              <a:srgbClr val="2E2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358E051-1CC6-808E-B932-727FFAF12563}"/>
              </a:ext>
            </a:extLst>
          </p:cNvPr>
          <p:cNvCxnSpPr>
            <a:cxnSpLocks/>
          </p:cNvCxnSpPr>
          <p:nvPr/>
        </p:nvCxnSpPr>
        <p:spPr>
          <a:xfrm flipH="1" flipV="1">
            <a:off x="5026814" y="3253780"/>
            <a:ext cx="48131" cy="471482"/>
          </a:xfrm>
          <a:prstGeom prst="line">
            <a:avLst/>
          </a:prstGeom>
          <a:ln>
            <a:solidFill>
              <a:srgbClr val="2E2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B430F82-E68A-7E61-F965-09F423CEDA7C}"/>
              </a:ext>
            </a:extLst>
          </p:cNvPr>
          <p:cNvCxnSpPr>
            <a:cxnSpLocks/>
          </p:cNvCxnSpPr>
          <p:nvPr/>
        </p:nvCxnSpPr>
        <p:spPr>
          <a:xfrm>
            <a:off x="4108444" y="2786723"/>
            <a:ext cx="389558" cy="239752"/>
          </a:xfrm>
          <a:prstGeom prst="line">
            <a:avLst/>
          </a:prstGeom>
          <a:ln>
            <a:solidFill>
              <a:srgbClr val="2E2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8459930A-7594-28B9-C12D-4DB2DF13C0D5}"/>
              </a:ext>
            </a:extLst>
          </p:cNvPr>
          <p:cNvSpPr/>
          <p:nvPr/>
        </p:nvSpPr>
        <p:spPr>
          <a:xfrm>
            <a:off x="1340177" y="1025207"/>
            <a:ext cx="2880000" cy="2880000"/>
          </a:xfrm>
          <a:prstGeom prst="ellipse">
            <a:avLst/>
          </a:prstGeom>
          <a:solidFill>
            <a:srgbClr val="D8D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089336C-55DA-F40C-E89B-2F0D7AE54680}"/>
              </a:ext>
            </a:extLst>
          </p:cNvPr>
          <p:cNvSpPr/>
          <p:nvPr/>
        </p:nvSpPr>
        <p:spPr>
          <a:xfrm>
            <a:off x="5849020" y="1025207"/>
            <a:ext cx="2880000" cy="2880000"/>
          </a:xfrm>
          <a:prstGeom prst="ellipse">
            <a:avLst/>
          </a:prstGeom>
          <a:solidFill>
            <a:srgbClr val="D8D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71AC304-76A0-FC8E-F673-9075078792F4}"/>
              </a:ext>
            </a:extLst>
          </p:cNvPr>
          <p:cNvSpPr/>
          <p:nvPr/>
        </p:nvSpPr>
        <p:spPr>
          <a:xfrm>
            <a:off x="3586814" y="3503349"/>
            <a:ext cx="2880000" cy="2880000"/>
          </a:xfrm>
          <a:prstGeom prst="ellipse">
            <a:avLst/>
          </a:prstGeom>
          <a:solidFill>
            <a:srgbClr val="D8D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55B701D-2A2C-C64B-3F1C-6C422BEB991C}"/>
              </a:ext>
            </a:extLst>
          </p:cNvPr>
          <p:cNvSpPr/>
          <p:nvPr/>
        </p:nvSpPr>
        <p:spPr>
          <a:xfrm>
            <a:off x="8232817" y="3503349"/>
            <a:ext cx="2880000" cy="2880000"/>
          </a:xfrm>
          <a:prstGeom prst="ellipse">
            <a:avLst/>
          </a:prstGeom>
          <a:solidFill>
            <a:srgbClr val="D8D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25BD4C-C726-C85E-D06E-A354B3DE06E4}"/>
              </a:ext>
            </a:extLst>
          </p:cNvPr>
          <p:cNvSpPr txBox="1"/>
          <p:nvPr/>
        </p:nvSpPr>
        <p:spPr>
          <a:xfrm>
            <a:off x="1553828" y="335362"/>
            <a:ext cx="2509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</a:schemeClr>
                </a:solidFill>
              </a:rPr>
              <a:t>Methods – Tech Stack</a:t>
            </a:r>
            <a:endParaRPr lang="ko-KR" altLang="en-US" sz="2400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259263-9D0F-CB2F-1ABD-D3C709CFFC13}"/>
              </a:ext>
            </a:extLst>
          </p:cNvPr>
          <p:cNvSpPr txBox="1"/>
          <p:nvPr/>
        </p:nvSpPr>
        <p:spPr>
          <a:xfrm flipH="1">
            <a:off x="352425" y="804769"/>
            <a:ext cx="2364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007025"/>
                </a:solidFill>
              </a:rPr>
              <a:t>Front</a:t>
            </a:r>
            <a:endParaRPr lang="ko-KR" altLang="en-US" sz="3200" b="1" dirty="0">
              <a:solidFill>
                <a:srgbClr val="007025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9BBBD33-AE9F-E0D6-60FB-A95575307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689" y="138387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3BEF576-2EB4-698F-D4CD-D82D9A89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654" y="135371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E0FE01A3-DD25-6D62-931A-FB624CC82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180" y="377409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F950E0D3-2018-3B05-587B-4427D5EB8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317" y="375687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A86F86D-CD07-85A0-09B7-96CB6099FCF3}"/>
              </a:ext>
            </a:extLst>
          </p:cNvPr>
          <p:cNvSpPr txBox="1"/>
          <p:nvPr/>
        </p:nvSpPr>
        <p:spPr>
          <a:xfrm flipH="1">
            <a:off x="1799689" y="3282911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HTML5</a:t>
            </a:r>
            <a:endParaRPr lang="ko-KR" altLang="en-US" sz="24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602388-11FA-C542-E444-136C47762B78}"/>
              </a:ext>
            </a:extLst>
          </p:cNvPr>
          <p:cNvSpPr txBox="1"/>
          <p:nvPr/>
        </p:nvSpPr>
        <p:spPr>
          <a:xfrm flipH="1">
            <a:off x="6320274" y="3312431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CSS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D11498-C90D-4A4F-5E8C-8F97511EDC86}"/>
              </a:ext>
            </a:extLst>
          </p:cNvPr>
          <p:cNvSpPr txBox="1"/>
          <p:nvPr/>
        </p:nvSpPr>
        <p:spPr>
          <a:xfrm flipH="1">
            <a:off x="4081180" y="5800390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JS</a:t>
            </a:r>
            <a:endParaRPr lang="ko-KR" altLang="en-US" sz="24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DDEA8F-EA57-2BBE-CDB1-64761CA3F6A3}"/>
              </a:ext>
            </a:extLst>
          </p:cNvPr>
          <p:cNvSpPr txBox="1"/>
          <p:nvPr/>
        </p:nvSpPr>
        <p:spPr>
          <a:xfrm flipH="1">
            <a:off x="8720317" y="5453730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React</a:t>
            </a:r>
          </a:p>
          <a:p>
            <a:pPr algn="ctr"/>
            <a:r>
              <a:rPr lang="en-US" altLang="ko-KR" sz="2000" b="1" dirty="0"/>
              <a:t>DOM library</a:t>
            </a:r>
            <a:endParaRPr lang="ko-KR" altLang="en-US" sz="2000" b="1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0720FBDD-D344-DEF8-1DAB-976160ADD2FC}"/>
              </a:ext>
            </a:extLst>
          </p:cNvPr>
          <p:cNvSpPr/>
          <p:nvPr/>
        </p:nvSpPr>
        <p:spPr>
          <a:xfrm>
            <a:off x="4451361" y="2869865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F2DAE09-73BB-0163-9EEA-C617018D099E}"/>
              </a:ext>
            </a:extLst>
          </p:cNvPr>
          <p:cNvSpPr txBox="1"/>
          <p:nvPr/>
        </p:nvSpPr>
        <p:spPr>
          <a:xfrm>
            <a:off x="4680994" y="2869865"/>
            <a:ext cx="674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bg1"/>
                </a:solidFill>
              </a:rPr>
              <a:t>web</a:t>
            </a:r>
            <a:endParaRPr lang="ko-KR" altLang="en-US" sz="2400" b="1" spc="-150" dirty="0">
              <a:solidFill>
                <a:schemeClr val="bg1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768C28C-ED80-F054-8BA4-7DEE856AF586}"/>
              </a:ext>
            </a:extLst>
          </p:cNvPr>
          <p:cNvSpPr/>
          <p:nvPr/>
        </p:nvSpPr>
        <p:spPr>
          <a:xfrm>
            <a:off x="363448" y="344281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C25600-11C0-3601-9FF1-4FB8658BCC57}"/>
              </a:ext>
            </a:extLst>
          </p:cNvPr>
          <p:cNvSpPr txBox="1"/>
          <p:nvPr/>
        </p:nvSpPr>
        <p:spPr>
          <a:xfrm>
            <a:off x="548199" y="383977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106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>
            <a:extLst>
              <a:ext uri="{FF2B5EF4-FFF2-40B4-BE49-F238E27FC236}">
                <a16:creationId xmlns:a16="http://schemas.microsoft.com/office/drawing/2014/main" id="{8459930A-7594-28B9-C12D-4DB2DF13C0D5}"/>
              </a:ext>
            </a:extLst>
          </p:cNvPr>
          <p:cNvSpPr/>
          <p:nvPr/>
        </p:nvSpPr>
        <p:spPr>
          <a:xfrm>
            <a:off x="2373395" y="1164496"/>
            <a:ext cx="2880000" cy="2880000"/>
          </a:xfrm>
          <a:prstGeom prst="ellipse">
            <a:avLst/>
          </a:prstGeom>
          <a:solidFill>
            <a:srgbClr val="D8D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089336C-55DA-F40C-E89B-2F0D7AE54680}"/>
              </a:ext>
            </a:extLst>
          </p:cNvPr>
          <p:cNvSpPr/>
          <p:nvPr/>
        </p:nvSpPr>
        <p:spPr>
          <a:xfrm>
            <a:off x="7019398" y="1164496"/>
            <a:ext cx="2880000" cy="2880000"/>
          </a:xfrm>
          <a:prstGeom prst="ellipse">
            <a:avLst/>
          </a:prstGeom>
          <a:solidFill>
            <a:srgbClr val="D8D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71AC304-76A0-FC8E-F673-9075078792F4}"/>
              </a:ext>
            </a:extLst>
          </p:cNvPr>
          <p:cNvSpPr/>
          <p:nvPr/>
        </p:nvSpPr>
        <p:spPr>
          <a:xfrm>
            <a:off x="4620032" y="3642638"/>
            <a:ext cx="2880000" cy="2880000"/>
          </a:xfrm>
          <a:prstGeom prst="ellipse">
            <a:avLst/>
          </a:prstGeom>
          <a:solidFill>
            <a:srgbClr val="D8D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25BD4C-C726-C85E-D06E-A354B3DE06E4}"/>
              </a:ext>
            </a:extLst>
          </p:cNvPr>
          <p:cNvSpPr txBox="1"/>
          <p:nvPr/>
        </p:nvSpPr>
        <p:spPr>
          <a:xfrm>
            <a:off x="1553828" y="335362"/>
            <a:ext cx="2509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</a:schemeClr>
                </a:solidFill>
              </a:rPr>
              <a:t>Methods – Tech Stack</a:t>
            </a:r>
            <a:endParaRPr lang="ko-KR" altLang="en-US" sz="2400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86F86D-CD07-85A0-09B7-96CB6099FCF3}"/>
              </a:ext>
            </a:extLst>
          </p:cNvPr>
          <p:cNvSpPr txBox="1"/>
          <p:nvPr/>
        </p:nvSpPr>
        <p:spPr>
          <a:xfrm flipH="1">
            <a:off x="2832906" y="3296328"/>
            <a:ext cx="190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TypeScript</a:t>
            </a:r>
          </a:p>
          <a:p>
            <a:pPr algn="ctr"/>
            <a:endParaRPr lang="ko-KR" altLang="en-US" sz="24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602388-11FA-C542-E444-136C47762B78}"/>
              </a:ext>
            </a:extLst>
          </p:cNvPr>
          <p:cNvSpPr txBox="1"/>
          <p:nvPr/>
        </p:nvSpPr>
        <p:spPr>
          <a:xfrm flipH="1">
            <a:off x="7506898" y="3357662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MySQL - DB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D11498-C90D-4A4F-5E8C-8F97511EDC86}"/>
              </a:ext>
            </a:extLst>
          </p:cNvPr>
          <p:cNvSpPr txBox="1"/>
          <p:nvPr/>
        </p:nvSpPr>
        <p:spPr>
          <a:xfrm flipH="1">
            <a:off x="5109876" y="5567248"/>
            <a:ext cx="1905000" cy="90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/>
              <a:t>NestJS</a:t>
            </a:r>
            <a:endParaRPr lang="en-US" altLang="ko-KR" sz="2400" b="1" dirty="0"/>
          </a:p>
          <a:p>
            <a:pPr algn="ctr">
              <a:lnSpc>
                <a:spcPct val="75000"/>
              </a:lnSpc>
            </a:pPr>
            <a:r>
              <a:rPr lang="en-US" altLang="ko-KR" sz="2000" dirty="0"/>
              <a:t>- </a:t>
            </a:r>
            <a:r>
              <a:rPr lang="en-US" altLang="ko-KR" sz="1600" dirty="0"/>
              <a:t>Node backend framework</a:t>
            </a:r>
            <a:endParaRPr lang="ko-KR" altLang="en-US" sz="20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78BC2B9-DD25-C322-550C-252973E51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942" y="1632697"/>
            <a:ext cx="1610929" cy="161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CD7C2C79-73FD-DDA7-5AEB-E26167C48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508" y="3683289"/>
            <a:ext cx="2093042" cy="209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EE1A9FD6-A27F-A4A5-EE51-18DF1AA7C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518" y="142486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2F873E6-7763-6600-B483-6EAB195A9B69}"/>
              </a:ext>
            </a:extLst>
          </p:cNvPr>
          <p:cNvSpPr/>
          <p:nvPr/>
        </p:nvSpPr>
        <p:spPr>
          <a:xfrm>
            <a:off x="363448" y="344281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ABF682-5DB3-1200-673A-5820B7DE0253}"/>
              </a:ext>
            </a:extLst>
          </p:cNvPr>
          <p:cNvSpPr txBox="1"/>
          <p:nvPr/>
        </p:nvSpPr>
        <p:spPr>
          <a:xfrm>
            <a:off x="548199" y="383977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37800C-5ECB-834D-E4A4-AD87AFBE1CAF}"/>
              </a:ext>
            </a:extLst>
          </p:cNvPr>
          <p:cNvSpPr txBox="1"/>
          <p:nvPr/>
        </p:nvSpPr>
        <p:spPr>
          <a:xfrm flipH="1">
            <a:off x="352425" y="804769"/>
            <a:ext cx="2364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007025"/>
                </a:solidFill>
              </a:rPr>
              <a:t>Back</a:t>
            </a:r>
            <a:endParaRPr lang="ko-KR" altLang="en-US" sz="3200" b="1" dirty="0">
              <a:solidFill>
                <a:srgbClr val="00702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328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1384</TotalTime>
  <Words>588</Words>
  <Application>Microsoft Office PowerPoint</Application>
  <PresentationFormat>와이드스크린</PresentationFormat>
  <Paragraphs>180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Pretendard</vt:lpstr>
      <vt:lpstr>Arial</vt:lpstr>
      <vt:lpstr>Pretendard ExtraBold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서주원</cp:lastModifiedBy>
  <cp:revision>73</cp:revision>
  <dcterms:created xsi:type="dcterms:W3CDTF">2022-05-10T00:06:31Z</dcterms:created>
  <dcterms:modified xsi:type="dcterms:W3CDTF">2023-03-31T03:24:56Z</dcterms:modified>
</cp:coreProperties>
</file>